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07"/>
  </p:notesMasterIdLst>
  <p:sldIdLst>
    <p:sldId id="260" r:id="rId4"/>
    <p:sldId id="377" r:id="rId5"/>
    <p:sldId id="263" r:id="rId6"/>
    <p:sldId id="273" r:id="rId7"/>
    <p:sldId id="269" r:id="rId8"/>
    <p:sldId id="270" r:id="rId9"/>
    <p:sldId id="271" r:id="rId10"/>
    <p:sldId id="274" r:id="rId11"/>
    <p:sldId id="380" r:id="rId12"/>
    <p:sldId id="275" r:id="rId13"/>
    <p:sldId id="261" r:id="rId14"/>
    <p:sldId id="318" r:id="rId15"/>
    <p:sldId id="278" r:id="rId16"/>
    <p:sldId id="277" r:id="rId17"/>
    <p:sldId id="279" r:id="rId18"/>
    <p:sldId id="280" r:id="rId19"/>
    <p:sldId id="281" r:id="rId20"/>
    <p:sldId id="282" r:id="rId21"/>
    <p:sldId id="283" r:id="rId22"/>
    <p:sldId id="284" r:id="rId23"/>
    <p:sldId id="286" r:id="rId24"/>
    <p:sldId id="319" r:id="rId25"/>
    <p:sldId id="285" r:id="rId26"/>
    <p:sldId id="287" r:id="rId27"/>
    <p:sldId id="288" r:id="rId28"/>
    <p:sldId id="289" r:id="rId29"/>
    <p:sldId id="290" r:id="rId30"/>
    <p:sldId id="293" r:id="rId31"/>
    <p:sldId id="291" r:id="rId32"/>
    <p:sldId id="292" r:id="rId33"/>
    <p:sldId id="295" r:id="rId34"/>
    <p:sldId id="294" r:id="rId35"/>
    <p:sldId id="297" r:id="rId36"/>
    <p:sldId id="299" r:id="rId37"/>
    <p:sldId id="298" r:id="rId38"/>
    <p:sldId id="267" r:id="rId39"/>
    <p:sldId id="300" r:id="rId40"/>
    <p:sldId id="301" r:id="rId41"/>
    <p:sldId id="303" r:id="rId42"/>
    <p:sldId id="302" r:id="rId43"/>
    <p:sldId id="304" r:id="rId44"/>
    <p:sldId id="305" r:id="rId45"/>
    <p:sldId id="306" r:id="rId46"/>
    <p:sldId id="307" r:id="rId47"/>
    <p:sldId id="320" r:id="rId48"/>
    <p:sldId id="316" r:id="rId49"/>
    <p:sldId id="268" r:id="rId50"/>
    <p:sldId id="310" r:id="rId51"/>
    <p:sldId id="311" r:id="rId52"/>
    <p:sldId id="312" r:id="rId53"/>
    <p:sldId id="313" r:id="rId54"/>
    <p:sldId id="323" r:id="rId55"/>
    <p:sldId id="324" r:id="rId56"/>
    <p:sldId id="325" r:id="rId57"/>
    <p:sldId id="326" r:id="rId58"/>
    <p:sldId id="335" r:id="rId59"/>
    <p:sldId id="336" r:id="rId60"/>
    <p:sldId id="330" r:id="rId61"/>
    <p:sldId id="329" r:id="rId62"/>
    <p:sldId id="331" r:id="rId63"/>
    <p:sldId id="332" r:id="rId64"/>
    <p:sldId id="333" r:id="rId65"/>
    <p:sldId id="334" r:id="rId66"/>
    <p:sldId id="328" r:id="rId67"/>
    <p:sldId id="338" r:id="rId68"/>
    <p:sldId id="339" r:id="rId69"/>
    <p:sldId id="341" r:id="rId70"/>
    <p:sldId id="342" r:id="rId71"/>
    <p:sldId id="348" r:id="rId72"/>
    <p:sldId id="344" r:id="rId73"/>
    <p:sldId id="345" r:id="rId74"/>
    <p:sldId id="346" r:id="rId75"/>
    <p:sldId id="352" r:id="rId76"/>
    <p:sldId id="347" r:id="rId77"/>
    <p:sldId id="349" r:id="rId78"/>
    <p:sldId id="350" r:id="rId79"/>
    <p:sldId id="351" r:id="rId80"/>
    <p:sldId id="378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361" r:id="rId89"/>
    <p:sldId id="362" r:id="rId90"/>
    <p:sldId id="363" r:id="rId91"/>
    <p:sldId id="364" r:id="rId92"/>
    <p:sldId id="365" r:id="rId93"/>
    <p:sldId id="366" r:id="rId94"/>
    <p:sldId id="367" r:id="rId95"/>
    <p:sldId id="370" r:id="rId96"/>
    <p:sldId id="369" r:id="rId97"/>
    <p:sldId id="371" r:id="rId98"/>
    <p:sldId id="372" r:id="rId99"/>
    <p:sldId id="375" r:id="rId100"/>
    <p:sldId id="376" r:id="rId101"/>
    <p:sldId id="383" r:id="rId102"/>
    <p:sldId id="384" r:id="rId103"/>
    <p:sldId id="389" r:id="rId104"/>
    <p:sldId id="388" r:id="rId105"/>
    <p:sldId id="386" r:id="rId10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łgorzata Schmidt" initials="MS" lastIdx="2" clrIdx="0">
    <p:extLst>
      <p:ext uri="{19B8F6BF-5375-455C-9EA6-DF929625EA0E}">
        <p15:presenceInfo xmlns:p15="http://schemas.microsoft.com/office/powerpoint/2012/main" userId="S-1-5-21-1275210071-1454471165-725345543-16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6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3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7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commentAuthors" Target="commentAuthor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presProps" Target="presProps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0540A-C6AE-4E8F-B24E-43DE4DA7BB96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A4F54-AB35-4ECF-A634-26C5D4E5D6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249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A4F54-AB35-4ECF-A634-26C5D4E5D62A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48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8120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781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7263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5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40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804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71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118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00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80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644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7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2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92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064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86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43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850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616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215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69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1167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39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182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03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4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76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7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9067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5488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041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53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5F905-621A-4648-9DB0-6ACC10433677}" type="datetimeFigureOut">
              <a:rPr lang="de-DE" smtClean="0"/>
              <a:t>03.06.2021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3E09A-66B2-4D57-BF27-E51997C39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51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42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pl-PL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pl-PL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CE7BB-DEE5-4F75-82A1-26AC1ED0AA87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03.06.2021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6D76F-1FB6-4158-84DC-CF0201FF3428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465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8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5.png"/><Relationship Id="rId4" Type="http://schemas.openxmlformats.org/officeDocument/2006/relationships/image" Target="../media/image8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g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g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8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g"/><Relationship Id="rId4" Type="http://schemas.openxmlformats.org/officeDocument/2006/relationships/image" Target="../media/image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g"/><Relationship Id="rId4" Type="http://schemas.openxmlformats.org/officeDocument/2006/relationships/image" Target="../media/image8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g"/><Relationship Id="rId4" Type="http://schemas.openxmlformats.org/officeDocument/2006/relationships/image" Target="../media/image8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g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eg"/><Relationship Id="rId4" Type="http://schemas.openxmlformats.org/officeDocument/2006/relationships/image" Target="../media/image8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8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png"/><Relationship Id="rId4" Type="http://schemas.openxmlformats.org/officeDocument/2006/relationships/image" Target="../media/image8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g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g"/><Relationship Id="rId4" Type="http://schemas.openxmlformats.org/officeDocument/2006/relationships/image" Target="../media/image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jpg"/><Relationship Id="rId4" Type="http://schemas.openxmlformats.org/officeDocument/2006/relationships/image" Target="../media/image8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8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8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g"/><Relationship Id="rId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jpg"/><Relationship Id="rId4" Type="http://schemas.openxmlformats.org/officeDocument/2006/relationships/image" Target="../media/image8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1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8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g"/><Relationship Id="rId4" Type="http://schemas.openxmlformats.org/officeDocument/2006/relationships/image" Target="../media/image8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g"/><Relationship Id="rId4" Type="http://schemas.openxmlformats.org/officeDocument/2006/relationships/image" Target="../media/image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g"/><Relationship Id="rId4" Type="http://schemas.openxmlformats.org/officeDocument/2006/relationships/image" Target="../media/image8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jpg"/><Relationship Id="rId4" Type="http://schemas.openxmlformats.org/officeDocument/2006/relationships/image" Target="../media/image8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g"/><Relationship Id="rId4" Type="http://schemas.openxmlformats.org/officeDocument/2006/relationships/image" Target="../media/image8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8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3.jpg"/><Relationship Id="rId4" Type="http://schemas.openxmlformats.org/officeDocument/2006/relationships/image" Target="../media/image8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8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G"/><Relationship Id="rId4" Type="http://schemas.openxmlformats.org/officeDocument/2006/relationships/image" Target="../media/image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g"/><Relationship Id="rId4" Type="http://schemas.openxmlformats.org/officeDocument/2006/relationships/image" Target="../media/image8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g"/><Relationship Id="rId4" Type="http://schemas.openxmlformats.org/officeDocument/2006/relationships/image" Target="../media/image8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g"/><Relationship Id="rId4" Type="http://schemas.openxmlformats.org/officeDocument/2006/relationships/image" Target="../media/image8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g"/><Relationship Id="rId4" Type="http://schemas.openxmlformats.org/officeDocument/2006/relationships/image" Target="../media/image8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8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eg"/><Relationship Id="rId4" Type="http://schemas.openxmlformats.org/officeDocument/2006/relationships/image" Target="../media/image8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jpg"/><Relationship Id="rId4" Type="http://schemas.openxmlformats.org/officeDocument/2006/relationships/image" Target="../media/image86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8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49091" y="4727894"/>
            <a:ext cx="9144000" cy="1164949"/>
          </a:xfrm>
        </p:spPr>
        <p:txBody>
          <a:bodyPr>
            <a:normAutofit/>
          </a:bodyPr>
          <a:lstStyle/>
          <a:p>
            <a:r>
              <a:rPr lang="pl-PL" b="1" dirty="0" smtClean="0">
                <a:latin typeface="Arial Nova" panose="020B0504020202020204" pitchFamily="34" charset="0"/>
              </a:rPr>
              <a:t>Quiz </a:t>
            </a:r>
            <a:r>
              <a:rPr lang="pl-PL" b="1" dirty="0" err="1" smtClean="0">
                <a:latin typeface="Arial Nova" panose="020B0504020202020204" pitchFamily="34" charset="0"/>
              </a:rPr>
              <a:t>zu</a:t>
            </a:r>
            <a:r>
              <a:rPr lang="pl-PL" b="1" dirty="0" smtClean="0">
                <a:latin typeface="Arial Nova" panose="020B0504020202020204" pitchFamily="34" charset="0"/>
              </a:rPr>
              <a:t> Polen </a:t>
            </a:r>
            <a:r>
              <a:rPr lang="pl-PL" b="1" dirty="0" err="1" smtClean="0">
                <a:latin typeface="Arial Nova" panose="020B0504020202020204" pitchFamily="34" charset="0"/>
              </a:rPr>
              <a:t>und</a:t>
            </a:r>
            <a:r>
              <a:rPr lang="pl-PL" b="1" dirty="0" smtClean="0">
                <a:latin typeface="Arial Nova" panose="020B0504020202020204" pitchFamily="34" charset="0"/>
              </a:rPr>
              <a:t> </a:t>
            </a:r>
            <a:r>
              <a:rPr lang="pl-PL" b="1" dirty="0" err="1" smtClean="0">
                <a:latin typeface="Arial Nova" panose="020B0504020202020204" pitchFamily="34" charset="0"/>
              </a:rPr>
              <a:t>Deutschland</a:t>
            </a:r>
            <a:endParaRPr lang="pl-PL" b="1" dirty="0" smtClean="0">
              <a:latin typeface="Arial Nova" panose="020B0504020202020204" pitchFamily="34" charset="0"/>
            </a:endParaRPr>
          </a:p>
          <a:p>
            <a:r>
              <a:rPr lang="pl-PL" b="1" dirty="0">
                <a:latin typeface="Arial Nova" panose="020B0504020202020204" pitchFamily="34" charset="0"/>
              </a:rPr>
              <a:t>Quiz o Polsce i Niemczech</a:t>
            </a:r>
          </a:p>
          <a:p>
            <a:endParaRPr lang="pl-PL" b="1" dirty="0">
              <a:latin typeface="Arial Nova" panose="020B05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69" y="443240"/>
            <a:ext cx="7299702" cy="58704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3" y="1322181"/>
            <a:ext cx="4788976" cy="311382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9737125" y="6469881"/>
            <a:ext cx="23889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i="1" dirty="0" smtClean="0"/>
              <a:t>Stand: </a:t>
            </a:r>
            <a:r>
              <a:rPr lang="pl-PL" sz="1100" i="1" dirty="0" err="1"/>
              <a:t>Juni</a:t>
            </a:r>
            <a:r>
              <a:rPr lang="pl-PL" sz="1100" i="1" dirty="0"/>
              <a:t> 2021 </a:t>
            </a:r>
            <a:r>
              <a:rPr lang="pl-PL" sz="1100" i="1" dirty="0" smtClean="0"/>
              <a:t>/ Stan: czerwiec</a:t>
            </a:r>
            <a:r>
              <a:rPr lang="pl-PL" sz="1100" i="1" dirty="0"/>
              <a:t> </a:t>
            </a:r>
            <a:r>
              <a:rPr lang="pl-PL" sz="1100" i="1" dirty="0" smtClean="0"/>
              <a:t>2021</a:t>
            </a:r>
            <a:endParaRPr lang="de-DE" sz="1100" i="1" dirty="0"/>
          </a:p>
        </p:txBody>
      </p:sp>
    </p:spTree>
    <p:extLst>
      <p:ext uri="{BB962C8B-B14F-4D97-AF65-F5344CB8AC3E}">
        <p14:creationId xmlns:p14="http://schemas.microsoft.com/office/powerpoint/2010/main" val="138169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8" y="516063"/>
            <a:ext cx="4913265" cy="596114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040192" y="403412"/>
            <a:ext cx="61518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Worauf geht das polnische Wort „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(der „Deutsche“) zurück? 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Skąd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wywodzi się polskie słowo „Niemiec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176243" y="1944412"/>
            <a:ext cx="70157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	auf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Namen des Flusses 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Niemen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der früher eine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natürliche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Grenze in Ostpreußen war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rzeki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Niemen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wcześniej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była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naturalną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granicą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z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Prusami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Wschodnimi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	auf „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niemy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“, was „stumm“ heißt,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also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Person,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unverständliche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Sprache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spricht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słowa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niemy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miało określać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osobę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która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mówi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niezrozumiałym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językiem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„nie mieć“, was „nicht haben“ heißt 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	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„nie mieć“, czyli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„niczego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posiadać”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18"/>
          <p:cNvSpPr>
            <a:spLocks noChangeArrowheads="1"/>
          </p:cNvSpPr>
          <p:nvPr/>
        </p:nvSpPr>
        <p:spPr bwMode="auto">
          <a:xfrm>
            <a:off x="10784172" y="5449468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6" name="Oval 19"/>
          <p:cNvSpPr>
            <a:spLocks noChangeArrowheads="1"/>
          </p:cNvSpPr>
          <p:nvPr/>
        </p:nvSpPr>
        <p:spPr bwMode="auto">
          <a:xfrm>
            <a:off x="10770233" y="547248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7" name="Oval 20"/>
          <p:cNvSpPr>
            <a:spLocks noChangeArrowheads="1"/>
          </p:cNvSpPr>
          <p:nvPr/>
        </p:nvSpPr>
        <p:spPr bwMode="auto">
          <a:xfrm>
            <a:off x="10775471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8" name="Oval 21"/>
          <p:cNvSpPr>
            <a:spLocks noChangeArrowheads="1"/>
          </p:cNvSpPr>
          <p:nvPr/>
        </p:nvSpPr>
        <p:spPr bwMode="auto">
          <a:xfrm>
            <a:off x="10778935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9" name="Oval 22"/>
          <p:cNvSpPr>
            <a:spLocks noChangeArrowheads="1"/>
          </p:cNvSpPr>
          <p:nvPr/>
        </p:nvSpPr>
        <p:spPr bwMode="auto">
          <a:xfrm>
            <a:off x="10784354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>
            <a:off x="10780709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10785947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10780709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3" name="Oval 26"/>
          <p:cNvSpPr>
            <a:spLocks noChangeArrowheads="1"/>
          </p:cNvSpPr>
          <p:nvPr/>
        </p:nvSpPr>
        <p:spPr bwMode="auto">
          <a:xfrm>
            <a:off x="10785947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4" name="Oval 27"/>
          <p:cNvSpPr>
            <a:spLocks noChangeArrowheads="1"/>
          </p:cNvSpPr>
          <p:nvPr/>
        </p:nvSpPr>
        <p:spPr bwMode="auto">
          <a:xfrm>
            <a:off x="10785946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10785946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6" name="Oval 29"/>
          <p:cNvSpPr>
            <a:spLocks noChangeArrowheads="1"/>
          </p:cNvSpPr>
          <p:nvPr/>
        </p:nvSpPr>
        <p:spPr bwMode="auto">
          <a:xfrm>
            <a:off x="10785946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7" name="Oval 30"/>
          <p:cNvSpPr>
            <a:spLocks noChangeArrowheads="1"/>
          </p:cNvSpPr>
          <p:nvPr/>
        </p:nvSpPr>
        <p:spPr bwMode="auto">
          <a:xfrm>
            <a:off x="10776746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8" name="Oval 31"/>
          <p:cNvSpPr>
            <a:spLocks noChangeArrowheads="1"/>
          </p:cNvSpPr>
          <p:nvPr/>
        </p:nvSpPr>
        <p:spPr bwMode="auto">
          <a:xfrm>
            <a:off x="10785946" y="547297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19" name="Oval 32"/>
          <p:cNvSpPr>
            <a:spLocks noChangeArrowheads="1"/>
          </p:cNvSpPr>
          <p:nvPr/>
        </p:nvSpPr>
        <p:spPr bwMode="auto">
          <a:xfrm>
            <a:off x="10776638" y="547404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0" name="Oval 33"/>
          <p:cNvSpPr>
            <a:spLocks noChangeArrowheads="1"/>
          </p:cNvSpPr>
          <p:nvPr/>
        </p:nvSpPr>
        <p:spPr bwMode="auto">
          <a:xfrm>
            <a:off x="10784172" y="547098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0587" y="409200"/>
            <a:ext cx="548688" cy="548688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316360" y="6063159"/>
            <a:ext cx="1009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</a:t>
            </a:r>
            <a:r>
              <a:rPr lang="de-DE" sz="1200" i="1" dirty="0" err="1" smtClean="0">
                <a:solidFill>
                  <a:schemeClr val="bg1"/>
                </a:solidFill>
              </a:rPr>
              <a:t>Canva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326010" y="516063"/>
            <a:ext cx="714182" cy="441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5366927" y="483489"/>
            <a:ext cx="714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</a:t>
            </a:r>
            <a:r>
              <a:rPr lang="de-DE" sz="2000" b="1" dirty="0" smtClean="0"/>
              <a:t>9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9997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3" y="710277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244919" y="618722"/>
            <a:ext cx="10500237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 smtClean="0">
                <a:solidFill>
                  <a:schemeClr val="accent5"/>
                </a:solidFill>
              </a:rPr>
              <a:t>Mit </a:t>
            </a:r>
            <a:r>
              <a:rPr lang="pl-PL" sz="2000" b="1" dirty="0" err="1" smtClean="0">
                <a:solidFill>
                  <a:schemeClr val="accent5"/>
                </a:solidFill>
              </a:rPr>
              <a:t>welchem</a:t>
            </a:r>
            <a:r>
              <a:rPr lang="pl-PL" sz="2000" b="1" dirty="0" smtClean="0">
                <a:solidFill>
                  <a:schemeClr val="accent5"/>
                </a:solidFill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</a:rPr>
              <a:t>Staat</a:t>
            </a:r>
            <a:r>
              <a:rPr lang="pl-PL" sz="2000" b="1" dirty="0" smtClean="0">
                <a:solidFill>
                  <a:schemeClr val="accent5"/>
                </a:solidFill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</a:rPr>
              <a:t>hat</a:t>
            </a:r>
            <a:r>
              <a:rPr lang="pl-PL" sz="2000" b="1" dirty="0" smtClean="0">
                <a:solidFill>
                  <a:schemeClr val="accent5"/>
                </a:solidFill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</a:rPr>
              <a:t>Deutschland</a:t>
            </a:r>
            <a:r>
              <a:rPr lang="pl-PL" sz="2000" b="1" dirty="0" smtClean="0">
                <a:solidFill>
                  <a:schemeClr val="accent5"/>
                </a:solidFill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</a:rPr>
              <a:t>die</a:t>
            </a:r>
            <a:r>
              <a:rPr lang="pl-PL" sz="2000" b="1" dirty="0" smtClean="0">
                <a:solidFill>
                  <a:schemeClr val="accent5"/>
                </a:solidFill>
              </a:rPr>
              <a:t> l</a:t>
            </a:r>
            <a:r>
              <a:rPr lang="de-DE" sz="2000" b="1" dirty="0" err="1" smtClean="0">
                <a:solidFill>
                  <a:schemeClr val="accent5"/>
                </a:solidFill>
              </a:rPr>
              <a:t>ängste</a:t>
            </a:r>
            <a:r>
              <a:rPr lang="de-DE" sz="2000" b="1" dirty="0" smtClean="0">
                <a:solidFill>
                  <a:schemeClr val="accent5"/>
                </a:solidFill>
              </a:rPr>
              <a:t> Grenze?  </a:t>
            </a:r>
            <a:r>
              <a:rPr lang="de-DE" sz="2000" b="1" dirty="0">
                <a:solidFill>
                  <a:schemeClr val="accent5"/>
                </a:solidFill>
              </a:rPr>
              <a:t/>
            </a:r>
            <a:br>
              <a:rPr lang="de-DE" sz="2000" b="1" dirty="0">
                <a:solidFill>
                  <a:schemeClr val="accent5"/>
                </a:solidFill>
              </a:rPr>
            </a:br>
            <a:r>
              <a:rPr lang="de-DE" sz="2000" b="1" dirty="0" smtClean="0"/>
              <a:t>Z </a:t>
            </a:r>
            <a:r>
              <a:rPr lang="de-DE" sz="2000" b="1" dirty="0" err="1" smtClean="0"/>
              <a:t>jakim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krajem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Niemcy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maj</a:t>
            </a:r>
            <a:r>
              <a:rPr lang="pl-PL" sz="2000" b="1" dirty="0" smtClean="0"/>
              <a:t>ą najdłuższą granicę lądową</a:t>
            </a:r>
            <a:r>
              <a:rPr lang="de-DE" sz="2000" b="1" dirty="0" smtClean="0"/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85982" y="2128635"/>
            <a:ext cx="2590331" cy="322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endParaRPr lang="pl-PL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Österreich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Austria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Polen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Polska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Tschechien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Czechy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l-PL" sz="1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1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9792958" y="5431591"/>
            <a:ext cx="1952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bg1"/>
                </a:solidFill>
              </a:rPr>
              <a:t>Fot</a:t>
            </a:r>
            <a:r>
              <a:rPr lang="de-DE" sz="1000" i="1" dirty="0">
                <a:solidFill>
                  <a:schemeClr val="bg1"/>
                </a:solidFill>
              </a:rPr>
              <a:t>. </a:t>
            </a:r>
            <a:r>
              <a:rPr lang="de-DE" sz="1000" i="1" dirty="0" smtClean="0">
                <a:solidFill>
                  <a:schemeClr val="bg1"/>
                </a:solidFill>
              </a:rPr>
              <a:t>Alfred Derks</a:t>
            </a:r>
            <a:r>
              <a:rPr lang="pl-PL" sz="1000" i="1" dirty="0" smtClean="0">
                <a:solidFill>
                  <a:schemeClr val="bg1"/>
                </a:solidFill>
              </a:rPr>
              <a:t> </a:t>
            </a:r>
            <a:r>
              <a:rPr lang="de-DE" sz="1000" i="1" dirty="0" smtClean="0">
                <a:solidFill>
                  <a:schemeClr val="bg1"/>
                </a:solidFill>
              </a:rPr>
              <a:t>/ pixabay.com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2134909" y="531552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2" name="Oval 19"/>
          <p:cNvSpPr>
            <a:spLocks noChangeArrowheads="1"/>
          </p:cNvSpPr>
          <p:nvPr/>
        </p:nvSpPr>
        <p:spPr bwMode="auto">
          <a:xfrm>
            <a:off x="2115733" y="531957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2120971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4" name="Oval 21"/>
          <p:cNvSpPr>
            <a:spLocks noChangeArrowheads="1"/>
          </p:cNvSpPr>
          <p:nvPr/>
        </p:nvSpPr>
        <p:spPr bwMode="auto">
          <a:xfrm>
            <a:off x="2124435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2129854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6" name="Oval 23"/>
          <p:cNvSpPr>
            <a:spLocks noChangeArrowheads="1"/>
          </p:cNvSpPr>
          <p:nvPr/>
        </p:nvSpPr>
        <p:spPr bwMode="auto">
          <a:xfrm>
            <a:off x="2126209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7" name="Oval 24"/>
          <p:cNvSpPr>
            <a:spLocks noChangeArrowheads="1"/>
          </p:cNvSpPr>
          <p:nvPr/>
        </p:nvSpPr>
        <p:spPr bwMode="auto">
          <a:xfrm>
            <a:off x="2131447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8" name="Oval 25"/>
          <p:cNvSpPr>
            <a:spLocks noChangeArrowheads="1"/>
          </p:cNvSpPr>
          <p:nvPr/>
        </p:nvSpPr>
        <p:spPr bwMode="auto">
          <a:xfrm>
            <a:off x="2126209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2131447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2131446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2131446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2" name="Oval 29"/>
          <p:cNvSpPr>
            <a:spLocks noChangeArrowheads="1"/>
          </p:cNvSpPr>
          <p:nvPr/>
        </p:nvSpPr>
        <p:spPr bwMode="auto">
          <a:xfrm>
            <a:off x="2131446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3" name="Oval 30"/>
          <p:cNvSpPr>
            <a:spLocks noChangeArrowheads="1"/>
          </p:cNvSpPr>
          <p:nvPr/>
        </p:nvSpPr>
        <p:spPr bwMode="auto">
          <a:xfrm>
            <a:off x="2122246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4" name="Oval 31"/>
          <p:cNvSpPr>
            <a:spLocks noChangeArrowheads="1"/>
          </p:cNvSpPr>
          <p:nvPr/>
        </p:nvSpPr>
        <p:spPr bwMode="auto">
          <a:xfrm>
            <a:off x="2131446" y="532007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5" name="Oval 32"/>
          <p:cNvSpPr>
            <a:spLocks noChangeArrowheads="1"/>
          </p:cNvSpPr>
          <p:nvPr/>
        </p:nvSpPr>
        <p:spPr bwMode="auto">
          <a:xfrm>
            <a:off x="2122138" y="53211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6" name="Oval 33"/>
          <p:cNvSpPr>
            <a:spLocks noChangeArrowheads="1"/>
          </p:cNvSpPr>
          <p:nvPr/>
        </p:nvSpPr>
        <p:spPr bwMode="auto">
          <a:xfrm>
            <a:off x="2129672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82464" y="794154"/>
            <a:ext cx="80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99</a:t>
            </a:r>
            <a:endParaRPr lang="de-DE" sz="2000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4056" y="1523118"/>
            <a:ext cx="7818800" cy="521253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34056" y="1604289"/>
            <a:ext cx="30261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/>
              <a:t>Fot. MichaelGaida/pixabay.com</a:t>
            </a:r>
            <a:endParaRPr lang="de-DE" sz="1100" i="1" dirty="0"/>
          </a:p>
        </p:txBody>
      </p:sp>
    </p:spTree>
    <p:extLst>
      <p:ext uri="{BB962C8B-B14F-4D97-AF65-F5344CB8AC3E}">
        <p14:creationId xmlns:p14="http://schemas.microsoft.com/office/powerpoint/2010/main" val="15046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23058" y="478845"/>
            <a:ext cx="10972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sind die beliebtesten Städte für einen Karnevalbesuch?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Które miasta są w karnawale najpopularniejsze wśród turystów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558814"/>
            <a:ext cx="704117" cy="70411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8262658" y="2146258"/>
            <a:ext cx="3775569" cy="326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Berlin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Hamburg,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ünchen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Berlin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Hamburg, Monachium</a:t>
            </a:r>
            <a:endParaRPr lang="de-DE" sz="20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Hamburg, Dresden, Mainz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Hamburg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Drezno, Moguncja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it-IT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Mainz, Köln, Düsseldorf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Moguncja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Kolonia, Düsseldorf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759911" y="5547382"/>
            <a:ext cx="1299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9368610" y="4930722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9354671" y="495373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9359909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9363373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9368792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9365147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4" name="Oval 24"/>
          <p:cNvSpPr>
            <a:spLocks noChangeArrowheads="1"/>
          </p:cNvSpPr>
          <p:nvPr/>
        </p:nvSpPr>
        <p:spPr bwMode="auto">
          <a:xfrm>
            <a:off x="9370385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5" name="Oval 25"/>
          <p:cNvSpPr>
            <a:spLocks noChangeArrowheads="1"/>
          </p:cNvSpPr>
          <p:nvPr/>
        </p:nvSpPr>
        <p:spPr bwMode="auto">
          <a:xfrm>
            <a:off x="9365147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auto">
          <a:xfrm>
            <a:off x="9370385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370384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9370384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9" name="Oval 29"/>
          <p:cNvSpPr>
            <a:spLocks noChangeArrowheads="1"/>
          </p:cNvSpPr>
          <p:nvPr/>
        </p:nvSpPr>
        <p:spPr bwMode="auto">
          <a:xfrm>
            <a:off x="9370384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0" name="Oval 30"/>
          <p:cNvSpPr>
            <a:spLocks noChangeArrowheads="1"/>
          </p:cNvSpPr>
          <p:nvPr/>
        </p:nvSpPr>
        <p:spPr bwMode="auto">
          <a:xfrm>
            <a:off x="9361184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9370384" y="4954232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2" name="Oval 32"/>
          <p:cNvSpPr>
            <a:spLocks noChangeArrowheads="1"/>
          </p:cNvSpPr>
          <p:nvPr/>
        </p:nvSpPr>
        <p:spPr bwMode="auto">
          <a:xfrm>
            <a:off x="9361076" y="495529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3" name="Oval 33"/>
          <p:cNvSpPr>
            <a:spLocks noChangeArrowheads="1"/>
          </p:cNvSpPr>
          <p:nvPr/>
        </p:nvSpPr>
        <p:spPr bwMode="auto">
          <a:xfrm>
            <a:off x="9368610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89412" y="700866"/>
            <a:ext cx="716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100</a:t>
            </a:r>
            <a:endParaRPr lang="de-DE" sz="2000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82" y="1561152"/>
            <a:ext cx="7762510" cy="51774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89412" y="1637352"/>
            <a:ext cx="2430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i="1" dirty="0">
                <a:solidFill>
                  <a:schemeClr val="bg1"/>
                </a:solidFill>
              </a:rPr>
              <a:t>Fot. </a:t>
            </a:r>
            <a:r>
              <a:rPr lang="de-DE" sz="1100" i="1" dirty="0">
                <a:solidFill>
                  <a:schemeClr val="bg1"/>
                </a:solidFill>
              </a:rPr>
              <a:t>Anncapictures/pixaby.com</a:t>
            </a:r>
          </a:p>
        </p:txBody>
      </p:sp>
    </p:spTree>
    <p:extLst>
      <p:ext uri="{BB962C8B-B14F-4D97-AF65-F5344CB8AC3E}">
        <p14:creationId xmlns:p14="http://schemas.microsoft.com/office/powerpoint/2010/main" val="331277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028961" y="403029"/>
            <a:ext cx="9144000" cy="807933"/>
          </a:xfrm>
        </p:spPr>
        <p:txBody>
          <a:bodyPr>
            <a:noAutofit/>
          </a:bodyPr>
          <a:lstStyle/>
          <a:p>
            <a:r>
              <a:rPr lang="pl-PL" sz="1800" b="1" dirty="0" err="1" smtClean="0">
                <a:latin typeface="Arial Nova"/>
              </a:rPr>
              <a:t>Fragen</a:t>
            </a:r>
            <a:r>
              <a:rPr lang="pl-PL" sz="1800" b="1" dirty="0" smtClean="0">
                <a:latin typeface="Arial Nova"/>
              </a:rPr>
              <a:t> </a:t>
            </a:r>
            <a:r>
              <a:rPr lang="pl-PL" sz="1800" b="1" dirty="0" err="1" smtClean="0">
                <a:latin typeface="Arial Nova"/>
              </a:rPr>
              <a:t>zu</a:t>
            </a:r>
            <a:r>
              <a:rPr lang="pl-PL" sz="1800" b="1" dirty="0" smtClean="0">
                <a:latin typeface="Arial Nova"/>
              </a:rPr>
              <a:t> </a:t>
            </a:r>
            <a:r>
              <a:rPr lang="pl-PL" sz="1800" b="1" dirty="0">
                <a:latin typeface="Arial Nova"/>
              </a:rPr>
              <a:t>Polen – </a:t>
            </a:r>
            <a:r>
              <a:rPr lang="pl-PL" sz="1800" b="1" dirty="0" err="1">
                <a:latin typeface="Arial Nova"/>
              </a:rPr>
              <a:t>r</a:t>
            </a:r>
            <a:r>
              <a:rPr lang="pl-PL" sz="1800" b="1" dirty="0" err="1" smtClean="0">
                <a:latin typeface="Arial Nova"/>
              </a:rPr>
              <a:t>ichtige</a:t>
            </a:r>
            <a:r>
              <a:rPr lang="pl-PL" sz="1800" b="1" dirty="0" smtClean="0">
                <a:latin typeface="Arial Nova"/>
              </a:rPr>
              <a:t> </a:t>
            </a:r>
            <a:r>
              <a:rPr lang="pl-PL" sz="1800" b="1" dirty="0" err="1" smtClean="0">
                <a:latin typeface="Arial Nova"/>
              </a:rPr>
              <a:t>Antworten</a:t>
            </a:r>
            <a:r>
              <a:rPr lang="pl-PL" sz="1800" b="1" dirty="0" smtClean="0">
                <a:latin typeface="Arial Nova"/>
              </a:rPr>
              <a:t> </a:t>
            </a:r>
          </a:p>
          <a:p>
            <a:r>
              <a:rPr lang="pl-PL" sz="1800" b="1" dirty="0" smtClean="0">
                <a:latin typeface="Arial Nova"/>
              </a:rPr>
              <a:t>Pytania dot. Polski – </a:t>
            </a:r>
            <a:r>
              <a:rPr lang="pl-PL" sz="1800" b="1" dirty="0">
                <a:latin typeface="Arial Nova"/>
              </a:rPr>
              <a:t>p</a:t>
            </a:r>
            <a:r>
              <a:rPr lang="pl-PL" sz="1800" b="1" dirty="0" smtClean="0">
                <a:latin typeface="Arial Nova"/>
              </a:rPr>
              <a:t>oprawne odpowiedzi</a:t>
            </a:r>
            <a:endParaRPr lang="pl-PL" sz="1800" b="1" dirty="0">
              <a:latin typeface="Arial Nova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49" y="174535"/>
            <a:ext cx="1718215" cy="11171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3" y="174535"/>
            <a:ext cx="654140" cy="65414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81750" y="1359287"/>
            <a:ext cx="9426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1. 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2. 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3. 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4. 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5. 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6. 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7. 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8. 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9.    b)</a:t>
            </a:r>
          </a:p>
          <a:p>
            <a:pPr>
              <a:spcAft>
                <a:spcPts val="1200"/>
              </a:spcAft>
            </a:pPr>
            <a:r>
              <a:rPr lang="pl-PL" dirty="0"/>
              <a:t>1</a:t>
            </a:r>
            <a:r>
              <a:rPr lang="pl-PL" dirty="0" smtClean="0"/>
              <a:t>0.  c)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844518" y="1359287"/>
            <a:ext cx="9426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11.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12.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13.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14.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15.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16.   b)</a:t>
            </a:r>
          </a:p>
          <a:p>
            <a:pPr>
              <a:spcAft>
                <a:spcPts val="1200"/>
              </a:spcAft>
            </a:pPr>
            <a:r>
              <a:rPr lang="pl-PL" dirty="0"/>
              <a:t>1</a:t>
            </a:r>
            <a:r>
              <a:rPr lang="pl-PL" dirty="0" smtClean="0"/>
              <a:t>7.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18.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19.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20.   c)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208266" y="1321836"/>
            <a:ext cx="9426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/>
              <a:t>2</a:t>
            </a:r>
            <a:r>
              <a:rPr lang="pl-PL" dirty="0" smtClean="0"/>
              <a:t>1.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22.   c)</a:t>
            </a:r>
          </a:p>
          <a:p>
            <a:pPr>
              <a:spcAft>
                <a:spcPts val="1200"/>
              </a:spcAft>
            </a:pPr>
            <a:r>
              <a:rPr lang="pl-PL" dirty="0"/>
              <a:t>2</a:t>
            </a:r>
            <a:r>
              <a:rPr lang="pl-PL" dirty="0" smtClean="0"/>
              <a:t>3.   c)</a:t>
            </a:r>
          </a:p>
          <a:p>
            <a:pPr>
              <a:spcAft>
                <a:spcPts val="1200"/>
              </a:spcAft>
            </a:pPr>
            <a:r>
              <a:rPr lang="pl-PL" dirty="0"/>
              <a:t>2</a:t>
            </a:r>
            <a:r>
              <a:rPr lang="pl-PL" dirty="0" smtClean="0"/>
              <a:t>4.   a)</a:t>
            </a:r>
          </a:p>
          <a:p>
            <a:pPr>
              <a:spcAft>
                <a:spcPts val="1200"/>
              </a:spcAft>
            </a:pPr>
            <a:r>
              <a:rPr lang="pl-PL" dirty="0"/>
              <a:t>2</a:t>
            </a:r>
            <a:r>
              <a:rPr lang="pl-PL" dirty="0" smtClean="0"/>
              <a:t>5.   c)</a:t>
            </a:r>
          </a:p>
          <a:p>
            <a:pPr>
              <a:spcAft>
                <a:spcPts val="1200"/>
              </a:spcAft>
            </a:pPr>
            <a:r>
              <a:rPr lang="pl-PL" dirty="0"/>
              <a:t>2</a:t>
            </a:r>
            <a:r>
              <a:rPr lang="pl-PL" dirty="0" smtClean="0"/>
              <a:t>6.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27.   c)</a:t>
            </a:r>
          </a:p>
          <a:p>
            <a:pPr>
              <a:spcAft>
                <a:spcPts val="1200"/>
              </a:spcAft>
            </a:pPr>
            <a:r>
              <a:rPr lang="pl-PL" dirty="0"/>
              <a:t>2</a:t>
            </a:r>
            <a:r>
              <a:rPr lang="pl-PL" dirty="0" smtClean="0"/>
              <a:t>8.   a)</a:t>
            </a:r>
          </a:p>
          <a:p>
            <a:pPr>
              <a:spcAft>
                <a:spcPts val="1200"/>
              </a:spcAft>
            </a:pPr>
            <a:r>
              <a:rPr lang="pl-PL" dirty="0"/>
              <a:t>2</a:t>
            </a:r>
            <a:r>
              <a:rPr lang="pl-PL" dirty="0" smtClean="0"/>
              <a:t>9.   a)</a:t>
            </a:r>
          </a:p>
          <a:p>
            <a:pPr>
              <a:spcAft>
                <a:spcPts val="1200"/>
              </a:spcAft>
            </a:pPr>
            <a:r>
              <a:rPr lang="pl-PL" dirty="0"/>
              <a:t>3</a:t>
            </a:r>
            <a:r>
              <a:rPr lang="pl-PL" dirty="0" smtClean="0"/>
              <a:t>0.   b)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7493861" y="1359287"/>
            <a:ext cx="9426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/>
              <a:t>3</a:t>
            </a:r>
            <a:r>
              <a:rPr lang="pl-PL" dirty="0" smtClean="0"/>
              <a:t>1.   c)</a:t>
            </a:r>
          </a:p>
          <a:p>
            <a:pPr>
              <a:spcAft>
                <a:spcPts val="1200"/>
              </a:spcAft>
            </a:pPr>
            <a:r>
              <a:rPr lang="pl-PL" dirty="0"/>
              <a:t>3</a:t>
            </a:r>
            <a:r>
              <a:rPr lang="pl-PL" dirty="0" smtClean="0"/>
              <a:t>2.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33.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34.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35.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36.   a)</a:t>
            </a:r>
          </a:p>
          <a:p>
            <a:pPr>
              <a:spcAft>
                <a:spcPts val="1200"/>
              </a:spcAft>
            </a:pPr>
            <a:r>
              <a:rPr lang="pl-PL" dirty="0"/>
              <a:t>3</a:t>
            </a:r>
            <a:r>
              <a:rPr lang="pl-PL" dirty="0" smtClean="0"/>
              <a:t>7.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38.   </a:t>
            </a:r>
            <a:r>
              <a:rPr lang="pl-PL" dirty="0"/>
              <a:t>a</a:t>
            </a:r>
            <a:r>
              <a:rPr lang="pl-PL" dirty="0" smtClean="0"/>
              <a:t>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39.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40.   c)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13" name="Textfeld 12"/>
          <p:cNvSpPr txBox="1"/>
          <p:nvPr/>
        </p:nvSpPr>
        <p:spPr>
          <a:xfrm>
            <a:off x="9779457" y="1359287"/>
            <a:ext cx="12310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41.   c)</a:t>
            </a:r>
          </a:p>
          <a:p>
            <a:pPr>
              <a:spcAft>
                <a:spcPts val="1200"/>
              </a:spcAft>
            </a:pPr>
            <a:r>
              <a:rPr lang="pl-PL" dirty="0"/>
              <a:t>4</a:t>
            </a:r>
            <a:r>
              <a:rPr lang="pl-PL" dirty="0" smtClean="0"/>
              <a:t>2.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43.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44.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45.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46.   c)</a:t>
            </a:r>
          </a:p>
          <a:p>
            <a:pPr>
              <a:spcAft>
                <a:spcPts val="1200"/>
              </a:spcAft>
            </a:pPr>
            <a:r>
              <a:rPr lang="pl-PL" dirty="0"/>
              <a:t>4</a:t>
            </a:r>
            <a:r>
              <a:rPr lang="pl-PL" dirty="0" smtClean="0"/>
              <a:t>7.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48.   </a:t>
            </a:r>
            <a:r>
              <a:rPr lang="pl-PL" dirty="0"/>
              <a:t>a</a:t>
            </a:r>
            <a:r>
              <a:rPr lang="pl-PL" dirty="0" smtClean="0"/>
              <a:t>) 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49.   a) </a:t>
            </a:r>
          </a:p>
          <a:p>
            <a:pPr>
              <a:spcAft>
                <a:spcPts val="1200"/>
              </a:spcAft>
            </a:pPr>
            <a:r>
              <a:rPr lang="pl-PL" dirty="0"/>
              <a:t>5</a:t>
            </a:r>
            <a:r>
              <a:rPr lang="pl-PL" dirty="0" smtClean="0"/>
              <a:t>0.   c) 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061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49" y="174535"/>
            <a:ext cx="1718215" cy="11171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70" y="174535"/>
            <a:ext cx="671691" cy="6716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81750" y="1359287"/>
            <a:ext cx="9426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51.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52.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53.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54.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55.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56.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57.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58.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59.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60.   b)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844518" y="1359287"/>
            <a:ext cx="9426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/>
              <a:t>6</a:t>
            </a:r>
            <a:r>
              <a:rPr lang="pl-PL" dirty="0" smtClean="0"/>
              <a:t>1.   b)</a:t>
            </a:r>
          </a:p>
          <a:p>
            <a:pPr>
              <a:spcAft>
                <a:spcPts val="1200"/>
              </a:spcAft>
            </a:pPr>
            <a:r>
              <a:rPr lang="pl-PL" dirty="0"/>
              <a:t>6</a:t>
            </a:r>
            <a:r>
              <a:rPr lang="pl-PL" dirty="0" smtClean="0"/>
              <a:t>2.   a)</a:t>
            </a:r>
          </a:p>
          <a:p>
            <a:pPr>
              <a:spcAft>
                <a:spcPts val="1200"/>
              </a:spcAft>
            </a:pPr>
            <a:r>
              <a:rPr lang="pl-PL" dirty="0"/>
              <a:t>6</a:t>
            </a:r>
            <a:r>
              <a:rPr lang="pl-PL" dirty="0" smtClean="0"/>
              <a:t>3.   c)</a:t>
            </a:r>
          </a:p>
          <a:p>
            <a:pPr>
              <a:spcAft>
                <a:spcPts val="1200"/>
              </a:spcAft>
            </a:pPr>
            <a:r>
              <a:rPr lang="pl-PL" dirty="0"/>
              <a:t>6</a:t>
            </a:r>
            <a:r>
              <a:rPr lang="pl-PL" dirty="0" smtClean="0"/>
              <a:t>4.   a)</a:t>
            </a:r>
          </a:p>
          <a:p>
            <a:pPr>
              <a:spcAft>
                <a:spcPts val="1200"/>
              </a:spcAft>
            </a:pPr>
            <a:r>
              <a:rPr lang="pl-PL" dirty="0"/>
              <a:t>6</a:t>
            </a:r>
            <a:r>
              <a:rPr lang="pl-PL" dirty="0" smtClean="0"/>
              <a:t>5.   c)</a:t>
            </a:r>
          </a:p>
          <a:p>
            <a:pPr>
              <a:spcAft>
                <a:spcPts val="1200"/>
              </a:spcAft>
            </a:pPr>
            <a:r>
              <a:rPr lang="pl-PL" dirty="0"/>
              <a:t>6</a:t>
            </a:r>
            <a:r>
              <a:rPr lang="pl-PL" dirty="0" smtClean="0"/>
              <a:t>6.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67.   c)</a:t>
            </a:r>
          </a:p>
          <a:p>
            <a:pPr>
              <a:spcAft>
                <a:spcPts val="1200"/>
              </a:spcAft>
            </a:pPr>
            <a:r>
              <a:rPr lang="pl-PL" dirty="0"/>
              <a:t>6</a:t>
            </a:r>
            <a:r>
              <a:rPr lang="pl-PL" dirty="0" smtClean="0"/>
              <a:t>8.   b)</a:t>
            </a:r>
          </a:p>
          <a:p>
            <a:pPr>
              <a:spcAft>
                <a:spcPts val="1200"/>
              </a:spcAft>
            </a:pPr>
            <a:r>
              <a:rPr lang="pl-PL" dirty="0"/>
              <a:t>6</a:t>
            </a:r>
            <a:r>
              <a:rPr lang="pl-PL" dirty="0" smtClean="0"/>
              <a:t>9.   c)</a:t>
            </a:r>
          </a:p>
          <a:p>
            <a:pPr>
              <a:spcAft>
                <a:spcPts val="1200"/>
              </a:spcAft>
            </a:pPr>
            <a:r>
              <a:rPr lang="pl-PL" dirty="0"/>
              <a:t>7</a:t>
            </a:r>
            <a:r>
              <a:rPr lang="pl-PL" dirty="0" smtClean="0"/>
              <a:t>0.   b)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5208266" y="1321836"/>
            <a:ext cx="9426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71.   c)</a:t>
            </a:r>
          </a:p>
          <a:p>
            <a:pPr>
              <a:spcAft>
                <a:spcPts val="1200"/>
              </a:spcAft>
            </a:pPr>
            <a:r>
              <a:rPr lang="pl-PL" dirty="0"/>
              <a:t>7</a:t>
            </a:r>
            <a:r>
              <a:rPr lang="pl-PL" dirty="0" smtClean="0"/>
              <a:t>2.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73.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74.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75.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76.   c)</a:t>
            </a:r>
          </a:p>
          <a:p>
            <a:pPr>
              <a:spcAft>
                <a:spcPts val="1200"/>
              </a:spcAft>
            </a:pPr>
            <a:r>
              <a:rPr lang="pl-PL" dirty="0"/>
              <a:t>7</a:t>
            </a:r>
            <a:r>
              <a:rPr lang="pl-PL" dirty="0" smtClean="0"/>
              <a:t>7.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78.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79.   c)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80.   c)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493861" y="1359287"/>
            <a:ext cx="94267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 smtClean="0"/>
              <a:t>81.   b)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82.   a)</a:t>
            </a:r>
          </a:p>
          <a:p>
            <a:pPr>
              <a:spcAft>
                <a:spcPts val="1200"/>
              </a:spcAft>
            </a:pPr>
            <a:r>
              <a:rPr lang="pl-PL" dirty="0"/>
              <a:t>8</a:t>
            </a:r>
            <a:r>
              <a:rPr lang="pl-PL" dirty="0" smtClean="0"/>
              <a:t>3.   c)</a:t>
            </a:r>
          </a:p>
          <a:p>
            <a:pPr>
              <a:spcAft>
                <a:spcPts val="1200"/>
              </a:spcAft>
            </a:pPr>
            <a:r>
              <a:rPr lang="pl-PL" dirty="0"/>
              <a:t>8</a:t>
            </a:r>
            <a:r>
              <a:rPr lang="pl-PL" dirty="0" smtClean="0"/>
              <a:t>4.   c)</a:t>
            </a:r>
          </a:p>
          <a:p>
            <a:pPr>
              <a:spcAft>
                <a:spcPts val="1200"/>
              </a:spcAft>
            </a:pPr>
            <a:r>
              <a:rPr lang="pl-PL" dirty="0"/>
              <a:t>8</a:t>
            </a:r>
            <a:r>
              <a:rPr lang="pl-PL" dirty="0" smtClean="0"/>
              <a:t>5.   c)</a:t>
            </a:r>
          </a:p>
          <a:p>
            <a:pPr>
              <a:spcAft>
                <a:spcPts val="1200"/>
              </a:spcAft>
            </a:pPr>
            <a:r>
              <a:rPr lang="pl-PL" dirty="0"/>
              <a:t>8</a:t>
            </a:r>
            <a:r>
              <a:rPr lang="pl-PL" dirty="0" smtClean="0"/>
              <a:t>6.   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87.   c)</a:t>
            </a:r>
          </a:p>
          <a:p>
            <a:pPr>
              <a:spcAft>
                <a:spcPts val="1200"/>
              </a:spcAft>
            </a:pPr>
            <a:r>
              <a:rPr lang="pl-PL" dirty="0"/>
              <a:t>8</a:t>
            </a:r>
            <a:r>
              <a:rPr lang="pl-PL" dirty="0" smtClean="0"/>
              <a:t>8.   b)</a:t>
            </a:r>
          </a:p>
          <a:p>
            <a:pPr>
              <a:spcAft>
                <a:spcPts val="1200"/>
              </a:spcAft>
            </a:pPr>
            <a:r>
              <a:rPr lang="pl-PL" dirty="0"/>
              <a:t>8</a:t>
            </a:r>
            <a:r>
              <a:rPr lang="pl-PL" dirty="0" smtClean="0"/>
              <a:t>9.   a)</a:t>
            </a:r>
          </a:p>
          <a:p>
            <a:pPr>
              <a:spcAft>
                <a:spcPts val="1200"/>
              </a:spcAft>
            </a:pPr>
            <a:r>
              <a:rPr lang="pl-PL" dirty="0"/>
              <a:t>9</a:t>
            </a:r>
            <a:r>
              <a:rPr lang="pl-PL" dirty="0" smtClean="0"/>
              <a:t>0.   a)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9779457" y="1359287"/>
            <a:ext cx="123105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dirty="0"/>
              <a:t>9</a:t>
            </a:r>
            <a:r>
              <a:rPr lang="pl-PL" dirty="0" smtClean="0"/>
              <a:t>1.   </a:t>
            </a:r>
            <a:r>
              <a:rPr lang="de-DE" dirty="0" smtClean="0"/>
              <a:t> </a:t>
            </a:r>
            <a:r>
              <a:rPr lang="pl-PL" dirty="0" smtClean="0"/>
              <a:t>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92.   </a:t>
            </a:r>
            <a:r>
              <a:rPr lang="de-DE" dirty="0" smtClean="0"/>
              <a:t> </a:t>
            </a:r>
            <a:r>
              <a:rPr lang="pl-PL" dirty="0" smtClean="0"/>
              <a:t>a)</a:t>
            </a:r>
          </a:p>
          <a:p>
            <a:pPr>
              <a:spcAft>
                <a:spcPts val="1200"/>
              </a:spcAft>
            </a:pPr>
            <a:r>
              <a:rPr lang="pl-PL" dirty="0"/>
              <a:t>9</a:t>
            </a:r>
            <a:r>
              <a:rPr lang="pl-PL" dirty="0" smtClean="0"/>
              <a:t>3.   </a:t>
            </a:r>
            <a:r>
              <a:rPr lang="de-DE" dirty="0" smtClean="0"/>
              <a:t> </a:t>
            </a:r>
            <a:r>
              <a:rPr lang="pl-PL" dirty="0" smtClean="0"/>
              <a:t>a)</a:t>
            </a:r>
          </a:p>
          <a:p>
            <a:pPr>
              <a:spcAft>
                <a:spcPts val="1200"/>
              </a:spcAft>
            </a:pPr>
            <a:r>
              <a:rPr lang="pl-PL" dirty="0"/>
              <a:t>9</a:t>
            </a:r>
            <a:r>
              <a:rPr lang="pl-PL" dirty="0" smtClean="0"/>
              <a:t>4.   </a:t>
            </a:r>
            <a:r>
              <a:rPr lang="de-DE" dirty="0" smtClean="0"/>
              <a:t> </a:t>
            </a:r>
            <a:r>
              <a:rPr lang="pl-PL" dirty="0" smtClean="0"/>
              <a:t>c)</a:t>
            </a:r>
          </a:p>
          <a:p>
            <a:pPr>
              <a:spcAft>
                <a:spcPts val="1200"/>
              </a:spcAft>
            </a:pPr>
            <a:r>
              <a:rPr lang="pl-PL" dirty="0"/>
              <a:t>9</a:t>
            </a:r>
            <a:r>
              <a:rPr lang="pl-PL" dirty="0" smtClean="0"/>
              <a:t>5.   </a:t>
            </a:r>
            <a:r>
              <a:rPr lang="de-DE" dirty="0" smtClean="0"/>
              <a:t> </a:t>
            </a:r>
            <a:r>
              <a:rPr lang="pl-PL" dirty="0" smtClean="0"/>
              <a:t>c)</a:t>
            </a:r>
          </a:p>
          <a:p>
            <a:pPr>
              <a:spcAft>
                <a:spcPts val="1200"/>
              </a:spcAft>
            </a:pPr>
            <a:r>
              <a:rPr lang="pl-PL" dirty="0"/>
              <a:t>9</a:t>
            </a:r>
            <a:r>
              <a:rPr lang="pl-PL" dirty="0" smtClean="0"/>
              <a:t>6.   </a:t>
            </a:r>
            <a:r>
              <a:rPr lang="de-DE" dirty="0" smtClean="0"/>
              <a:t> </a:t>
            </a:r>
            <a:r>
              <a:rPr lang="pl-PL" dirty="0" smtClean="0"/>
              <a:t>a)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97.   </a:t>
            </a:r>
            <a:r>
              <a:rPr lang="de-DE" dirty="0" smtClean="0"/>
              <a:t> </a:t>
            </a:r>
            <a:r>
              <a:rPr lang="pl-PL" dirty="0" smtClean="0"/>
              <a:t>c)</a:t>
            </a:r>
          </a:p>
          <a:p>
            <a:pPr>
              <a:spcAft>
                <a:spcPts val="1200"/>
              </a:spcAft>
            </a:pPr>
            <a:r>
              <a:rPr lang="pl-PL" dirty="0"/>
              <a:t>9</a:t>
            </a:r>
            <a:r>
              <a:rPr lang="pl-PL" dirty="0" smtClean="0"/>
              <a:t>8.   </a:t>
            </a:r>
            <a:r>
              <a:rPr lang="de-DE" dirty="0" smtClean="0"/>
              <a:t> </a:t>
            </a:r>
            <a:r>
              <a:rPr lang="pl-PL" dirty="0" smtClean="0"/>
              <a:t>c) </a:t>
            </a:r>
          </a:p>
          <a:p>
            <a:pPr>
              <a:spcAft>
                <a:spcPts val="1200"/>
              </a:spcAft>
            </a:pPr>
            <a:r>
              <a:rPr lang="pl-PL" dirty="0"/>
              <a:t>9</a:t>
            </a:r>
            <a:r>
              <a:rPr lang="pl-PL" dirty="0" smtClean="0"/>
              <a:t>9.  </a:t>
            </a:r>
            <a:r>
              <a:rPr lang="de-DE" dirty="0" smtClean="0"/>
              <a:t> </a:t>
            </a:r>
            <a:r>
              <a:rPr lang="pl-PL" dirty="0" smtClean="0"/>
              <a:t> </a:t>
            </a:r>
            <a:r>
              <a:rPr lang="pl-PL" dirty="0"/>
              <a:t>a</a:t>
            </a:r>
            <a:r>
              <a:rPr lang="pl-PL" dirty="0" smtClean="0"/>
              <a:t>) </a:t>
            </a:r>
          </a:p>
          <a:p>
            <a:pPr>
              <a:spcAft>
                <a:spcPts val="1200"/>
              </a:spcAft>
            </a:pPr>
            <a:r>
              <a:rPr lang="pl-PL" dirty="0" smtClean="0"/>
              <a:t>100.  c) </a:t>
            </a:r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pl-PL" dirty="0" smtClean="0"/>
          </a:p>
          <a:p>
            <a:pPr>
              <a:spcAft>
                <a:spcPts val="600"/>
              </a:spcAft>
            </a:pPr>
            <a:endParaRPr lang="de-DE" dirty="0"/>
          </a:p>
        </p:txBody>
      </p:sp>
      <p:sp>
        <p:nvSpPr>
          <p:cNvPr id="13" name="Untertitel 2"/>
          <p:cNvSpPr txBox="1">
            <a:spLocks/>
          </p:cNvSpPr>
          <p:nvPr/>
        </p:nvSpPr>
        <p:spPr>
          <a:xfrm>
            <a:off x="1028961" y="403029"/>
            <a:ext cx="9144000" cy="807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 err="1" smtClean="0">
                <a:latin typeface="Arial Nova"/>
              </a:rPr>
              <a:t>Fragen</a:t>
            </a:r>
            <a:r>
              <a:rPr lang="pl-PL" sz="1800" b="1" dirty="0" smtClean="0">
                <a:latin typeface="Arial Nova"/>
              </a:rPr>
              <a:t> </a:t>
            </a:r>
            <a:r>
              <a:rPr lang="pl-PL" sz="1800" b="1" dirty="0" err="1" smtClean="0">
                <a:latin typeface="Arial Nova"/>
              </a:rPr>
              <a:t>zu</a:t>
            </a:r>
            <a:r>
              <a:rPr lang="pl-PL" sz="1800" b="1" dirty="0" smtClean="0">
                <a:latin typeface="Arial Nova"/>
              </a:rPr>
              <a:t> </a:t>
            </a:r>
            <a:r>
              <a:rPr lang="pl-PL" sz="1800" b="1" dirty="0" err="1" smtClean="0">
                <a:latin typeface="Arial Nova"/>
              </a:rPr>
              <a:t>Deutschland</a:t>
            </a:r>
            <a:r>
              <a:rPr lang="pl-PL" sz="1800" b="1" dirty="0" smtClean="0">
                <a:latin typeface="Arial Nova"/>
              </a:rPr>
              <a:t> – </a:t>
            </a:r>
            <a:r>
              <a:rPr lang="pl-PL" sz="1800" b="1" dirty="0" err="1" smtClean="0">
                <a:latin typeface="Arial Nova"/>
              </a:rPr>
              <a:t>richtige</a:t>
            </a:r>
            <a:r>
              <a:rPr lang="pl-PL" sz="1800" b="1" dirty="0" smtClean="0">
                <a:latin typeface="Arial Nova"/>
              </a:rPr>
              <a:t> </a:t>
            </a:r>
            <a:r>
              <a:rPr lang="pl-PL" sz="1800" b="1" dirty="0" err="1" smtClean="0">
                <a:latin typeface="Arial Nova"/>
              </a:rPr>
              <a:t>Antworten</a:t>
            </a:r>
            <a:r>
              <a:rPr lang="pl-PL" sz="1800" b="1" dirty="0" smtClean="0">
                <a:latin typeface="Arial Nova"/>
              </a:rPr>
              <a:t> </a:t>
            </a:r>
          </a:p>
          <a:p>
            <a:r>
              <a:rPr lang="pl-PL" sz="1800" b="1" dirty="0" smtClean="0">
                <a:latin typeface="Arial Nova"/>
              </a:rPr>
              <a:t>Pytania dot. Niemiec – poprawne odpowiedzi</a:t>
            </a:r>
            <a:endParaRPr lang="pl-PL" sz="1800" b="1" dirty="0"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278306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5" y="1534379"/>
            <a:ext cx="7735329" cy="515562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1446599" y="658653"/>
            <a:ext cx="8707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0070C0"/>
                </a:solidFill>
              </a:rPr>
              <a:t>Womit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sind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viele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polnische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Landstraßen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massenhaft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gesäumt</a:t>
            </a:r>
            <a:r>
              <a:rPr lang="pl-PL" sz="2000" b="1" dirty="0">
                <a:solidFill>
                  <a:srgbClr val="0070C0"/>
                </a:solidFill>
              </a:rPr>
              <a:t>? </a:t>
            </a:r>
          </a:p>
          <a:p>
            <a:r>
              <a:rPr lang="pl-PL" sz="2000" b="1" dirty="0"/>
              <a:t>Czym masowo „obsiane” są polskie drogi</a:t>
            </a:r>
            <a:r>
              <a:rPr lang="pl-PL" sz="2000" b="1" dirty="0" smtClean="0"/>
              <a:t>?</a:t>
            </a:r>
            <a:endParaRPr lang="pl-PL" sz="20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5147300" y="6317799"/>
            <a:ext cx="2948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smtClean="0">
                <a:solidFill>
                  <a:schemeClr val="bg1"/>
                </a:solidFill>
              </a:rPr>
              <a:t>©Fot</a:t>
            </a:r>
            <a:r>
              <a:rPr lang="pl-PL" sz="1200" i="1" dirty="0">
                <a:solidFill>
                  <a:schemeClr val="bg1"/>
                </a:solidFill>
              </a:rPr>
              <a:t>. Mariusz </a:t>
            </a:r>
            <a:r>
              <a:rPr lang="pl-PL" sz="1200" i="1" dirty="0" smtClean="0">
                <a:solidFill>
                  <a:schemeClr val="bg1"/>
                </a:solidFill>
              </a:rPr>
              <a:t>Cieszewski (MSZ)/ </a:t>
            </a:r>
            <a:r>
              <a:rPr lang="pl-PL" sz="1200" i="1" dirty="0">
                <a:solidFill>
                  <a:schemeClr val="bg1"/>
                </a:solidFill>
              </a:rPr>
              <a:t>flickr.com 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489550" y="2530479"/>
            <a:ext cx="35587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rgbClr val="0070C0"/>
                </a:solidFill>
              </a:rPr>
              <a:t>a) mit </a:t>
            </a:r>
            <a:r>
              <a:rPr lang="de-DE" sz="2000" b="1" dirty="0">
                <a:solidFill>
                  <a:srgbClr val="0070C0"/>
                </a:solidFill>
              </a:rPr>
              <a:t>Imbissbuden </a:t>
            </a:r>
            <a:r>
              <a:rPr lang="pl-PL" dirty="0" smtClean="0"/>
              <a:t> </a:t>
            </a:r>
            <a:r>
              <a:rPr lang="de-DE" dirty="0"/>
              <a:t> </a:t>
            </a:r>
            <a:r>
              <a:rPr lang="pl-PL" dirty="0" smtClean="0"/>
              <a:t>  </a:t>
            </a:r>
            <a:r>
              <a:rPr lang="de-DE" dirty="0" smtClean="0"/>
              <a:t>                </a:t>
            </a:r>
          </a:p>
          <a:p>
            <a:r>
              <a:rPr lang="de-DE" sz="2000" b="1" dirty="0"/>
              <a:t> </a:t>
            </a:r>
            <a:r>
              <a:rPr lang="de-DE" sz="2000" b="1" dirty="0" smtClean="0"/>
              <a:t>    </a:t>
            </a:r>
            <a:r>
              <a:rPr lang="de-DE" sz="2000" b="1" dirty="0" err="1" smtClean="0"/>
              <a:t>budkami</a:t>
            </a:r>
            <a:r>
              <a:rPr lang="de-DE" sz="2000" b="1" dirty="0" smtClean="0"/>
              <a:t> </a:t>
            </a:r>
            <a:r>
              <a:rPr lang="de-DE" sz="2000" b="1" dirty="0"/>
              <a:t>z </a:t>
            </a:r>
            <a:r>
              <a:rPr lang="de-DE" sz="2000" b="1" dirty="0" err="1" smtClean="0"/>
              <a:t>jedzeniem</a:t>
            </a:r>
            <a:endParaRPr lang="de-DE" sz="2000" b="1" dirty="0" smtClean="0"/>
          </a:p>
          <a:p>
            <a:pPr marL="457200" indent="-457200">
              <a:buAutoNum type="alphaLcParenR"/>
            </a:pPr>
            <a:endParaRPr lang="de-DE" sz="1000" b="1" dirty="0"/>
          </a:p>
          <a:p>
            <a:pPr lvl="0"/>
            <a:r>
              <a:rPr lang="pl-PL" sz="2000" b="1" dirty="0">
                <a:solidFill>
                  <a:srgbClr val="0070C0"/>
                </a:solidFill>
              </a:rPr>
              <a:t>b) mit Strommasten 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br>
              <a:rPr lang="pl-PL" sz="2000" b="1" dirty="0">
                <a:solidFill>
                  <a:prstClr val="black"/>
                </a:solidFill>
              </a:rPr>
            </a:br>
            <a:r>
              <a:rPr lang="pl-PL" sz="2000" b="1" dirty="0">
                <a:solidFill>
                  <a:prstClr val="black"/>
                </a:solidFill>
              </a:rPr>
              <a:t>     słupami wysokiego </a:t>
            </a:r>
            <a:r>
              <a:rPr lang="pl-PL" sz="2000" b="1" dirty="0" smtClean="0">
                <a:solidFill>
                  <a:prstClr val="black"/>
                </a:solidFill>
              </a:rPr>
              <a:t>napięcia</a:t>
            </a:r>
            <a:endParaRPr lang="de-DE" sz="2000" b="1" dirty="0" smtClean="0">
              <a:solidFill>
                <a:prstClr val="black"/>
              </a:solidFill>
            </a:endParaRPr>
          </a:p>
          <a:p>
            <a:pPr lvl="0"/>
            <a:endParaRPr lang="de-DE" sz="1000" b="1" dirty="0">
              <a:solidFill>
                <a:prstClr val="black"/>
              </a:solidFill>
            </a:endParaRPr>
          </a:p>
          <a:p>
            <a:pPr lvl="0"/>
            <a:r>
              <a:rPr lang="pl-PL" sz="2000" b="1" dirty="0" smtClean="0">
                <a:solidFill>
                  <a:srgbClr val="0070C0"/>
                </a:solidFill>
              </a:rPr>
              <a:t>c</a:t>
            </a:r>
            <a:r>
              <a:rPr lang="pl-PL" sz="2000" b="1" dirty="0">
                <a:solidFill>
                  <a:srgbClr val="0070C0"/>
                </a:solidFill>
              </a:rPr>
              <a:t>) </a:t>
            </a:r>
            <a:r>
              <a:rPr lang="de-DE" sz="2000" b="1" dirty="0">
                <a:solidFill>
                  <a:srgbClr val="0070C0"/>
                </a:solidFill>
              </a:rPr>
              <a:t>mit Werbebannern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endParaRPr lang="pl-PL" sz="2000" b="1" dirty="0">
              <a:solidFill>
                <a:prstClr val="black"/>
              </a:solidFill>
            </a:endParaRPr>
          </a:p>
          <a:p>
            <a:pPr lvl="0"/>
            <a:r>
              <a:rPr lang="pl-PL" sz="2000" b="1" dirty="0">
                <a:solidFill>
                  <a:prstClr val="black"/>
                </a:solidFill>
              </a:rPr>
              <a:t>   </a:t>
            </a:r>
            <a:r>
              <a:rPr lang="de-DE" sz="2000" b="1" dirty="0" smtClean="0">
                <a:solidFill>
                  <a:prstClr val="black"/>
                </a:solidFill>
              </a:rPr>
              <a:t>  </a:t>
            </a:r>
            <a:r>
              <a:rPr lang="pl-PL" sz="2000" b="1" dirty="0" smtClean="0">
                <a:solidFill>
                  <a:prstClr val="black"/>
                </a:solidFill>
              </a:rPr>
              <a:t>b</a:t>
            </a:r>
            <a:r>
              <a:rPr lang="de-DE" sz="2000" b="1" dirty="0" err="1">
                <a:solidFill>
                  <a:prstClr val="black"/>
                </a:solidFill>
              </a:rPr>
              <a:t>anerami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reklamowymi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pl-PL" sz="2000" b="1" dirty="0">
                <a:solidFill>
                  <a:prstClr val="black"/>
                </a:solidFill>
              </a:rPr>
              <a:t> </a:t>
            </a:r>
            <a:endParaRPr lang="de-DE" sz="2000" b="1" dirty="0">
              <a:solidFill>
                <a:prstClr val="black"/>
              </a:solidFill>
            </a:endParaRPr>
          </a:p>
          <a:p>
            <a:pPr lvl="0"/>
            <a:endParaRPr lang="de-DE" sz="2000" b="1" dirty="0">
              <a:solidFill>
                <a:prstClr val="black"/>
              </a:solidFill>
            </a:endParaRPr>
          </a:p>
          <a:p>
            <a:pPr marL="457200" indent="-457200">
              <a:buAutoNum type="alphaLcParenR"/>
            </a:pPr>
            <a:endParaRPr lang="de-DE" sz="2000" b="1" dirty="0"/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65" y="699125"/>
            <a:ext cx="668593" cy="668593"/>
          </a:xfrm>
          <a:prstGeom prst="rect">
            <a:avLst/>
          </a:prstGeom>
        </p:spPr>
      </p:pic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10607724" y="536122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10612962" y="536122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9" name="Oval 20"/>
          <p:cNvSpPr>
            <a:spLocks noChangeArrowheads="1"/>
          </p:cNvSpPr>
          <p:nvPr/>
        </p:nvSpPr>
        <p:spPr bwMode="auto">
          <a:xfrm>
            <a:off x="10618200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10621664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1" name="Oval 22"/>
          <p:cNvSpPr>
            <a:spLocks noChangeArrowheads="1"/>
          </p:cNvSpPr>
          <p:nvPr/>
        </p:nvSpPr>
        <p:spPr bwMode="auto">
          <a:xfrm>
            <a:off x="10627083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2" name="Oval 23"/>
          <p:cNvSpPr>
            <a:spLocks noChangeArrowheads="1"/>
          </p:cNvSpPr>
          <p:nvPr/>
        </p:nvSpPr>
        <p:spPr bwMode="auto">
          <a:xfrm>
            <a:off x="10623438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3" name="Oval 24"/>
          <p:cNvSpPr>
            <a:spLocks noChangeArrowheads="1"/>
          </p:cNvSpPr>
          <p:nvPr/>
        </p:nvSpPr>
        <p:spPr bwMode="auto">
          <a:xfrm>
            <a:off x="10628676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10623438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5" name="Oval 26"/>
          <p:cNvSpPr>
            <a:spLocks noChangeArrowheads="1"/>
          </p:cNvSpPr>
          <p:nvPr/>
        </p:nvSpPr>
        <p:spPr bwMode="auto">
          <a:xfrm>
            <a:off x="10628676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10628675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10628675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10628675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9" name="Oval 30"/>
          <p:cNvSpPr>
            <a:spLocks noChangeArrowheads="1"/>
          </p:cNvSpPr>
          <p:nvPr/>
        </p:nvSpPr>
        <p:spPr bwMode="auto">
          <a:xfrm>
            <a:off x="10619475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0" name="Oval 31"/>
          <p:cNvSpPr>
            <a:spLocks noChangeArrowheads="1"/>
          </p:cNvSpPr>
          <p:nvPr/>
        </p:nvSpPr>
        <p:spPr bwMode="auto">
          <a:xfrm>
            <a:off x="10628675" y="5361718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1" name="Oval 32"/>
          <p:cNvSpPr>
            <a:spLocks noChangeArrowheads="1"/>
          </p:cNvSpPr>
          <p:nvPr/>
        </p:nvSpPr>
        <p:spPr bwMode="auto">
          <a:xfrm>
            <a:off x="10619367" y="536278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2" name="Oval 33"/>
          <p:cNvSpPr>
            <a:spLocks noChangeArrowheads="1"/>
          </p:cNvSpPr>
          <p:nvPr/>
        </p:nvSpPr>
        <p:spPr bwMode="auto">
          <a:xfrm>
            <a:off x="10626901" y="535972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01341" y="812541"/>
            <a:ext cx="1191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</a:t>
            </a:r>
            <a:r>
              <a:rPr lang="de-DE" sz="2000" b="1" dirty="0" smtClean="0"/>
              <a:t>10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58920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299882" y="329739"/>
            <a:ext cx="9590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gehört </a:t>
            </a:r>
            <a:r>
              <a:rPr lang="de-DE" sz="2000" b="1" u="sng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nicht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die Körbchen, die in Polen an Ostern in die Kirche getragen werden?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Czego </a:t>
            </a:r>
            <a:r>
              <a:rPr lang="pl-PL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znajdziecie w koszyczkach zanoszonych do kościołów w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Wielką Sobotę?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658098" y="2652935"/>
            <a:ext cx="29765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	Eier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jajek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	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Brot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chleba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buClr>
                <a:srgbClr val="000000"/>
              </a:buClr>
              <a:buAutoNum type="alphaLcParenR" startAt="2"/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	Nüsse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orzechów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18"/>
          <p:cNvSpPr>
            <a:spLocks noChangeArrowheads="1"/>
          </p:cNvSpPr>
          <p:nvPr/>
        </p:nvSpPr>
        <p:spPr bwMode="auto">
          <a:xfrm>
            <a:off x="10381346" y="3187859"/>
            <a:ext cx="1235075" cy="1256590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5" name="Oval 19"/>
          <p:cNvSpPr>
            <a:spLocks noChangeArrowheads="1"/>
          </p:cNvSpPr>
          <p:nvPr/>
        </p:nvSpPr>
        <p:spPr bwMode="auto">
          <a:xfrm>
            <a:off x="10367407" y="321087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>
            <a:off x="10372645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10376109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8" name="Oval 22"/>
          <p:cNvSpPr>
            <a:spLocks noChangeArrowheads="1"/>
          </p:cNvSpPr>
          <p:nvPr/>
        </p:nvSpPr>
        <p:spPr bwMode="auto">
          <a:xfrm>
            <a:off x="10381528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9" name="Oval 23"/>
          <p:cNvSpPr>
            <a:spLocks noChangeArrowheads="1"/>
          </p:cNvSpPr>
          <p:nvPr/>
        </p:nvSpPr>
        <p:spPr bwMode="auto">
          <a:xfrm>
            <a:off x="10377883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0" name="Oval 24"/>
          <p:cNvSpPr>
            <a:spLocks noChangeArrowheads="1"/>
          </p:cNvSpPr>
          <p:nvPr/>
        </p:nvSpPr>
        <p:spPr bwMode="auto">
          <a:xfrm>
            <a:off x="10383121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0377883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2" name="Oval 26"/>
          <p:cNvSpPr>
            <a:spLocks noChangeArrowheads="1"/>
          </p:cNvSpPr>
          <p:nvPr/>
        </p:nvSpPr>
        <p:spPr bwMode="auto">
          <a:xfrm>
            <a:off x="10383121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3" name="Oval 27"/>
          <p:cNvSpPr>
            <a:spLocks noChangeArrowheads="1"/>
          </p:cNvSpPr>
          <p:nvPr/>
        </p:nvSpPr>
        <p:spPr bwMode="auto">
          <a:xfrm>
            <a:off x="10383120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4" name="Oval 28"/>
          <p:cNvSpPr>
            <a:spLocks noChangeArrowheads="1"/>
          </p:cNvSpPr>
          <p:nvPr/>
        </p:nvSpPr>
        <p:spPr bwMode="auto">
          <a:xfrm>
            <a:off x="10383120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10383120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6" name="Oval 30"/>
          <p:cNvSpPr>
            <a:spLocks noChangeArrowheads="1"/>
          </p:cNvSpPr>
          <p:nvPr/>
        </p:nvSpPr>
        <p:spPr bwMode="auto">
          <a:xfrm>
            <a:off x="10373920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7" name="Oval 31"/>
          <p:cNvSpPr>
            <a:spLocks noChangeArrowheads="1"/>
          </p:cNvSpPr>
          <p:nvPr/>
        </p:nvSpPr>
        <p:spPr bwMode="auto">
          <a:xfrm>
            <a:off x="10383120" y="321136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18" name="Oval 32"/>
          <p:cNvSpPr>
            <a:spLocks noChangeArrowheads="1"/>
          </p:cNvSpPr>
          <p:nvPr/>
        </p:nvSpPr>
        <p:spPr bwMode="auto">
          <a:xfrm>
            <a:off x="10373812" y="321243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19" name="Oval 33"/>
          <p:cNvSpPr>
            <a:spLocks noChangeArrowheads="1"/>
          </p:cNvSpPr>
          <p:nvPr/>
        </p:nvSpPr>
        <p:spPr bwMode="auto">
          <a:xfrm>
            <a:off x="10381346" y="320937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83" y="376395"/>
            <a:ext cx="576641" cy="57664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1" y="1653178"/>
            <a:ext cx="6474715" cy="4314792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232512" y="5602122"/>
            <a:ext cx="17224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8098" y="4595063"/>
            <a:ext cx="312509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1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37882" y="450685"/>
            <a:ext cx="6927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    11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41064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609164" y="640849"/>
            <a:ext cx="80458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bedeutet im Polnischen die Wendung „na 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saksy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(„auf Sachsen“)? 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oznacza polski zwrot „na saksy”?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" y="2228314"/>
            <a:ext cx="536880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Clr>
                <a:srgbClr val="000000"/>
              </a:buClr>
              <a:buFontTx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einen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Toast auf Sachsen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ausbringen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wznieść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toast na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cześć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Saksonii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1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jemanden 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anflirten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podrywać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kogoś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zur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Saisonarbeit ins Ausland fahren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wyjechać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pracy sezonowej za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granicę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317" y="668253"/>
            <a:ext cx="663006" cy="66300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02" y="1364356"/>
            <a:ext cx="6521824" cy="5217459"/>
          </a:xfrm>
          <a:prstGeom prst="rect">
            <a:avLst/>
          </a:prstGeom>
        </p:spPr>
      </p:pic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2131741" y="519088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2136979" y="519088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142217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2145681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2151100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2147455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152693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2147455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2152693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2152692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2152692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2152692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2143492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2152692" y="5191386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2143384" y="51924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2150918" y="5189391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462347" y="799701"/>
            <a:ext cx="1068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12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248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" y="1576704"/>
            <a:ext cx="7328646" cy="511157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090412" y="393215"/>
            <a:ext cx="73196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 deutschen Nachnamen können als äquivalent zu Kowalski und Krawczyk in Polen betrachtet werden?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Jakie niemieckie nazwiska można uznać za odpowiedniki polskich: Kowalski i Krawczyk?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751618" y="2771306"/>
            <a:ext cx="444038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 	 Schmidt und Weber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	 Schmidt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Weber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     Schmidt und Schneider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Schmidt i Schneider 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      Schmidt und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Schmidtchen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Schmidt i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Schmidtchen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00" y="412759"/>
            <a:ext cx="604671" cy="604671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7751618" y="4764354"/>
            <a:ext cx="4177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9440734" y="750153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9426795" y="773165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9432033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9435497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9440916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9437271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9442509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9437271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9442509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9442508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9442508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9442508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9433308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9442508" y="77366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9433200" y="774725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9440734" y="7716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83422" y="487049"/>
            <a:ext cx="548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13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2441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94" y="1345997"/>
            <a:ext cx="7906871" cy="527124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04048" y="430306"/>
            <a:ext cx="91215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Wann sind die Grenzkontrollen zwischen Polen und Deutschland weggefallen?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Kiedy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zniesiono kontrole graniczne między Polską a Niemcami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851531" y="1345997"/>
            <a:ext cx="434046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1989 – Fall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der Berliner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Mauer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1989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r. –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upadek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Muru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Berlińskiego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2004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Polens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Beitritt </a:t>
            </a: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zur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2004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r.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przystąpienie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Polski do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UE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2007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Polens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Beitritt zum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Schengen-Abkommen   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2007 r. –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wejście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Polski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do 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strefy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Schengen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694" y="460488"/>
            <a:ext cx="580606" cy="580606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867400" y="6267450"/>
            <a:ext cx="2057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 Peter H./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9521424" y="5488566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9502248" y="5492617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9507486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9510950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9516369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9512724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9517962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9512724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9517962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9517961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9517961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9517961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9508761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9517961" y="5493115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9508653" y="5494177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9516187" y="5491120"/>
            <a:ext cx="1218897" cy="1126124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28788" y="534776"/>
            <a:ext cx="78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</a:t>
            </a:r>
            <a:r>
              <a:rPr lang="de-DE" sz="2000" b="1" dirty="0" smtClean="0"/>
              <a:t>14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6576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38518" y="607922"/>
            <a:ext cx="8260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 findet man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am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Heiligabend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Polen üblicherweise </a:t>
            </a:r>
            <a:r>
              <a:rPr lang="de-DE" sz="2000" b="1" u="sng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nicht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auf dem Tisch?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Czego </a:t>
            </a:r>
            <a:r>
              <a:rPr lang="pl-PL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znajdziecie w Polsce na tradycyjnym wigilijnym stole?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98736" y="2388453"/>
            <a:ext cx="245152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Fisch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ryby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Fleisch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mięsa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	Süßigkeiten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słodyczy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82" y="675640"/>
            <a:ext cx="548688" cy="548688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92" y="1600263"/>
            <a:ext cx="8376248" cy="4711639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450015" y="1699404"/>
            <a:ext cx="14026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</a:t>
            </a:r>
            <a:r>
              <a:rPr lang="pl-PL" sz="1200" i="1" dirty="0" smtClean="0">
                <a:solidFill>
                  <a:schemeClr val="bg1"/>
                </a:solidFill>
              </a:rPr>
              <a:t>Canva.com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1138518" y="518415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1143756" y="5184158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1148994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1152458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157877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1154232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1159470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1154232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1159470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1159469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1159469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159469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6" name="Oval 30"/>
          <p:cNvSpPr>
            <a:spLocks noChangeArrowheads="1"/>
          </p:cNvSpPr>
          <p:nvPr/>
        </p:nvSpPr>
        <p:spPr bwMode="auto">
          <a:xfrm>
            <a:off x="1150269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7" name="Oval 31"/>
          <p:cNvSpPr>
            <a:spLocks noChangeArrowheads="1"/>
          </p:cNvSpPr>
          <p:nvPr/>
        </p:nvSpPr>
        <p:spPr bwMode="auto">
          <a:xfrm>
            <a:off x="1159469" y="5184656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>
            <a:off x="1150161" y="5185718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9" name="Oval 33"/>
          <p:cNvSpPr>
            <a:spLocks noChangeArrowheads="1"/>
          </p:cNvSpPr>
          <p:nvPr/>
        </p:nvSpPr>
        <p:spPr bwMode="auto">
          <a:xfrm>
            <a:off x="1157695" y="518266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98082" y="743995"/>
            <a:ext cx="758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000" b="1" dirty="0" smtClean="0"/>
              <a:t>15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77576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263225" y="459126"/>
            <a:ext cx="411541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 polnischen Wörter gehen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nicht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auf das Deutsche zurück?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Które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polskie słowa nie pochodzą </a:t>
            </a:r>
            <a:endParaRPr lang="de-DE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niemieckiego?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97" y="828007"/>
            <a:ext cx="548688" cy="5486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33573" y="2368820"/>
            <a:ext cx="36640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jarmark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majster, 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ratusz</a:t>
            </a:r>
            <a:endParaRPr lang="de-DE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1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pałac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fontanna,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akwarium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 startAt="3"/>
            </a:pP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kartofel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szyberdach, 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szlafrok</a:t>
            </a:r>
            <a:endParaRPr lang="de-DE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1095885" y="3612060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e-DE" sz="2000" dirty="0"/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2282010" y="5153513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2268071" y="5176525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2273309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2276773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2282192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2278547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2283785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2278547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2283785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2283784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2283784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2283784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2274584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2283784" y="517702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2274476" y="5178085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2282010" y="517502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514" y="931422"/>
            <a:ext cx="7668335" cy="4313438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10471749" y="5226786"/>
            <a:ext cx="156210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Fot. </a:t>
            </a:r>
            <a:r>
              <a:rPr lang="pl-PL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Canva.de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73487" y="902296"/>
            <a:ext cx="889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</a:t>
            </a:r>
            <a:r>
              <a:rPr lang="de-DE" sz="2000" b="1" dirty="0" smtClean="0"/>
              <a:t>16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47628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65" y="1232612"/>
            <a:ext cx="7283826" cy="546287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87507" y="309282"/>
            <a:ext cx="10349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 lange dauert die Fahrt mit dem Eurocity von Berlin nach Warschau?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długo trwa podróż pociągiem Eurocity z Berlina do Warszawy?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64" y="343947"/>
            <a:ext cx="609089" cy="60908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8143032" y="1765056"/>
            <a:ext cx="2850777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ca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Stunden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ok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3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godzin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ca. 6 Stunden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ok. 6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godzin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ca. 9 Stunden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ok. 9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godzin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981700" y="6381750"/>
            <a:ext cx="156210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Matthias Kneip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8166389" y="3605552"/>
            <a:ext cx="31846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9981232" y="517580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9986470" y="517580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9991708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9995172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10000591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5" name="Oval 23"/>
          <p:cNvSpPr>
            <a:spLocks noChangeArrowheads="1"/>
          </p:cNvSpPr>
          <p:nvPr/>
        </p:nvSpPr>
        <p:spPr bwMode="auto">
          <a:xfrm>
            <a:off x="9996946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6" name="Oval 24"/>
          <p:cNvSpPr>
            <a:spLocks noChangeArrowheads="1"/>
          </p:cNvSpPr>
          <p:nvPr/>
        </p:nvSpPr>
        <p:spPr bwMode="auto">
          <a:xfrm>
            <a:off x="10002184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7" name="Oval 25"/>
          <p:cNvSpPr>
            <a:spLocks noChangeArrowheads="1"/>
          </p:cNvSpPr>
          <p:nvPr/>
        </p:nvSpPr>
        <p:spPr bwMode="auto">
          <a:xfrm>
            <a:off x="9996946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8" name="Oval 26"/>
          <p:cNvSpPr>
            <a:spLocks noChangeArrowheads="1"/>
          </p:cNvSpPr>
          <p:nvPr/>
        </p:nvSpPr>
        <p:spPr bwMode="auto">
          <a:xfrm>
            <a:off x="10002184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29" name="Oval 27"/>
          <p:cNvSpPr>
            <a:spLocks noChangeArrowheads="1"/>
          </p:cNvSpPr>
          <p:nvPr/>
        </p:nvSpPr>
        <p:spPr bwMode="auto">
          <a:xfrm>
            <a:off x="10002183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0" name="Oval 28"/>
          <p:cNvSpPr>
            <a:spLocks noChangeArrowheads="1"/>
          </p:cNvSpPr>
          <p:nvPr/>
        </p:nvSpPr>
        <p:spPr bwMode="auto">
          <a:xfrm>
            <a:off x="10002183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1" name="Oval 29"/>
          <p:cNvSpPr>
            <a:spLocks noChangeArrowheads="1"/>
          </p:cNvSpPr>
          <p:nvPr/>
        </p:nvSpPr>
        <p:spPr bwMode="auto">
          <a:xfrm>
            <a:off x="10002183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2" name="Oval 30"/>
          <p:cNvSpPr>
            <a:spLocks noChangeArrowheads="1"/>
          </p:cNvSpPr>
          <p:nvPr/>
        </p:nvSpPr>
        <p:spPr bwMode="auto">
          <a:xfrm>
            <a:off x="9992983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3" name="Oval 31"/>
          <p:cNvSpPr>
            <a:spLocks noChangeArrowheads="1"/>
          </p:cNvSpPr>
          <p:nvPr/>
        </p:nvSpPr>
        <p:spPr bwMode="auto">
          <a:xfrm>
            <a:off x="10002183" y="517629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4" name="Oval 32"/>
          <p:cNvSpPr>
            <a:spLocks noChangeArrowheads="1"/>
          </p:cNvSpPr>
          <p:nvPr/>
        </p:nvSpPr>
        <p:spPr bwMode="auto">
          <a:xfrm>
            <a:off x="9992875" y="517736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5" name="Oval 33"/>
          <p:cNvSpPr>
            <a:spLocks noChangeArrowheads="1"/>
          </p:cNvSpPr>
          <p:nvPr/>
        </p:nvSpPr>
        <p:spPr bwMode="auto">
          <a:xfrm>
            <a:off x="10000409" y="5174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73965" y="418237"/>
            <a:ext cx="745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17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06917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488141" y="683537"/>
            <a:ext cx="9619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Worüber können sich deutsche Schüler/-innen in einer polnischen Schule wundern?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zdziwiłoby niemieckich uczniów w polskiej szkole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99" y="689087"/>
            <a:ext cx="685260" cy="685260"/>
          </a:xfrm>
          <a:prstGeom prst="rect">
            <a:avLst/>
          </a:prstGeom>
        </p:spPr>
      </p:pic>
      <p:sp>
        <p:nvSpPr>
          <p:cNvPr id="5" name="Oval 18"/>
          <p:cNvSpPr>
            <a:spLocks noChangeArrowheads="1"/>
          </p:cNvSpPr>
          <p:nvPr/>
        </p:nvSpPr>
        <p:spPr bwMode="auto">
          <a:xfrm>
            <a:off x="10753107" y="54044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6" name="Oval 19"/>
          <p:cNvSpPr>
            <a:spLocks noChangeArrowheads="1"/>
          </p:cNvSpPr>
          <p:nvPr/>
        </p:nvSpPr>
        <p:spPr bwMode="auto">
          <a:xfrm>
            <a:off x="10733931" y="540854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7" name="Oval 20"/>
          <p:cNvSpPr>
            <a:spLocks noChangeArrowheads="1"/>
          </p:cNvSpPr>
          <p:nvPr/>
        </p:nvSpPr>
        <p:spPr bwMode="auto">
          <a:xfrm>
            <a:off x="10739169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8" name="Oval 21"/>
          <p:cNvSpPr>
            <a:spLocks noChangeArrowheads="1"/>
          </p:cNvSpPr>
          <p:nvPr/>
        </p:nvSpPr>
        <p:spPr bwMode="auto">
          <a:xfrm>
            <a:off x="10742633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9" name="Oval 22"/>
          <p:cNvSpPr>
            <a:spLocks noChangeArrowheads="1"/>
          </p:cNvSpPr>
          <p:nvPr/>
        </p:nvSpPr>
        <p:spPr bwMode="auto">
          <a:xfrm>
            <a:off x="10748052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0" name="Oval 23"/>
          <p:cNvSpPr>
            <a:spLocks noChangeArrowheads="1"/>
          </p:cNvSpPr>
          <p:nvPr/>
        </p:nvSpPr>
        <p:spPr bwMode="auto">
          <a:xfrm>
            <a:off x="10744407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10749645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10744407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3" name="Oval 26"/>
          <p:cNvSpPr>
            <a:spLocks noChangeArrowheads="1"/>
          </p:cNvSpPr>
          <p:nvPr/>
        </p:nvSpPr>
        <p:spPr bwMode="auto">
          <a:xfrm>
            <a:off x="10749645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4" name="Oval 27"/>
          <p:cNvSpPr>
            <a:spLocks noChangeArrowheads="1"/>
          </p:cNvSpPr>
          <p:nvPr/>
        </p:nvSpPr>
        <p:spPr bwMode="auto">
          <a:xfrm>
            <a:off x="10749644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5" name="Oval 28"/>
          <p:cNvSpPr>
            <a:spLocks noChangeArrowheads="1"/>
          </p:cNvSpPr>
          <p:nvPr/>
        </p:nvSpPr>
        <p:spPr bwMode="auto">
          <a:xfrm>
            <a:off x="10749644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6" name="Oval 29"/>
          <p:cNvSpPr>
            <a:spLocks noChangeArrowheads="1"/>
          </p:cNvSpPr>
          <p:nvPr/>
        </p:nvSpPr>
        <p:spPr bwMode="auto">
          <a:xfrm>
            <a:off x="10749644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7" name="Oval 30"/>
          <p:cNvSpPr>
            <a:spLocks noChangeArrowheads="1"/>
          </p:cNvSpPr>
          <p:nvPr/>
        </p:nvSpPr>
        <p:spPr bwMode="auto">
          <a:xfrm>
            <a:off x="10740444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8" name="Oval 31"/>
          <p:cNvSpPr>
            <a:spLocks noChangeArrowheads="1"/>
          </p:cNvSpPr>
          <p:nvPr/>
        </p:nvSpPr>
        <p:spPr bwMode="auto">
          <a:xfrm>
            <a:off x="10749644" y="54090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19" name="Oval 32"/>
          <p:cNvSpPr>
            <a:spLocks noChangeArrowheads="1"/>
          </p:cNvSpPr>
          <p:nvPr/>
        </p:nvSpPr>
        <p:spPr bwMode="auto">
          <a:xfrm>
            <a:off x="10740336" y="5410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0" name="Oval 33"/>
          <p:cNvSpPr>
            <a:spLocks noChangeArrowheads="1"/>
          </p:cNvSpPr>
          <p:nvPr/>
        </p:nvSpPr>
        <p:spPr bwMode="auto">
          <a:xfrm>
            <a:off x="10747870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1" name="Rechteck 20"/>
          <p:cNvSpPr/>
          <p:nvPr/>
        </p:nvSpPr>
        <p:spPr>
          <a:xfrm>
            <a:off x="7881914" y="2038981"/>
            <a:ext cx="40870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dass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„6“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beste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Note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ist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że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„6“ to najlepsza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ocena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dass Mathematik kein  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Unterrichtsfach ist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że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nie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matematyki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jako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przedmiotu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dass es keine Pausen gibt 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że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nie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przerw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514" y="1584681"/>
            <a:ext cx="7068992" cy="505489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5730171" y="6233427"/>
            <a:ext cx="2076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err="1" smtClean="0">
                <a:solidFill>
                  <a:schemeClr val="bg1"/>
                </a:solidFill>
              </a:rPr>
              <a:t>Fot.Wokandapix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50761" y="831662"/>
            <a:ext cx="1037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18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98018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1205752" y="232101"/>
            <a:ext cx="91619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die Entdeckung welcher radioaktiven Elemente bekam </a:t>
            </a:r>
            <a:endParaRPr lang="pl-PL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polnische Physikerin und Chemikerin Marie Curie einen Nobelpreis?   </a:t>
            </a: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odkrycie jakich pierwiastków radioaktywnych polska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fizyczka </a:t>
            </a:r>
            <a:endParaRPr lang="pl-PL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chemiczka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Maria Skłodowska-Curie otrzymała Nagrodę Nobla?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80" y="535928"/>
            <a:ext cx="548688" cy="54868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27424" y="2562298"/>
            <a:ext cx="36217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Polonium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Radium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polon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</a:t>
            </a:r>
            <a:b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Gallium und Silizium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krzem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Uran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Radon 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uran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radon</a:t>
            </a: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pl-PL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pl-PL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val 18"/>
          <p:cNvSpPr>
            <a:spLocks noChangeArrowheads="1"/>
          </p:cNvSpPr>
          <p:nvPr/>
        </p:nvSpPr>
        <p:spPr bwMode="auto">
          <a:xfrm>
            <a:off x="5150002" y="329064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8" name="Oval 19"/>
          <p:cNvSpPr>
            <a:spLocks noChangeArrowheads="1"/>
          </p:cNvSpPr>
          <p:nvPr/>
        </p:nvSpPr>
        <p:spPr bwMode="auto">
          <a:xfrm>
            <a:off x="5155240" y="329064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5160478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5163942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auto">
          <a:xfrm>
            <a:off x="5169361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5165716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5170954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4" name="Oval 25"/>
          <p:cNvSpPr>
            <a:spLocks noChangeArrowheads="1"/>
          </p:cNvSpPr>
          <p:nvPr/>
        </p:nvSpPr>
        <p:spPr bwMode="auto">
          <a:xfrm>
            <a:off x="5165716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5170954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5170953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5170953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8" name="Oval 29"/>
          <p:cNvSpPr>
            <a:spLocks noChangeArrowheads="1"/>
          </p:cNvSpPr>
          <p:nvPr/>
        </p:nvSpPr>
        <p:spPr bwMode="auto">
          <a:xfrm>
            <a:off x="5170953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9" name="Oval 30"/>
          <p:cNvSpPr>
            <a:spLocks noChangeArrowheads="1"/>
          </p:cNvSpPr>
          <p:nvPr/>
        </p:nvSpPr>
        <p:spPr bwMode="auto">
          <a:xfrm>
            <a:off x="5161753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0" name="Oval 31"/>
          <p:cNvSpPr>
            <a:spLocks noChangeArrowheads="1"/>
          </p:cNvSpPr>
          <p:nvPr/>
        </p:nvSpPr>
        <p:spPr bwMode="auto">
          <a:xfrm>
            <a:off x="5170953" y="329114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1" name="Oval 32"/>
          <p:cNvSpPr>
            <a:spLocks noChangeArrowheads="1"/>
          </p:cNvSpPr>
          <p:nvPr/>
        </p:nvSpPr>
        <p:spPr bwMode="auto">
          <a:xfrm>
            <a:off x="5161645" y="329220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2" name="Oval 33"/>
          <p:cNvSpPr>
            <a:spLocks noChangeArrowheads="1"/>
          </p:cNvSpPr>
          <p:nvPr/>
        </p:nvSpPr>
        <p:spPr bwMode="auto">
          <a:xfrm>
            <a:off x="5169179" y="32891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92" y="1042768"/>
            <a:ext cx="10182818" cy="5727835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0629900" y="6453406"/>
            <a:ext cx="156210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</a:t>
            </a:r>
            <a:r>
              <a:rPr lang="pl-PL" sz="1200" i="1" dirty="0" smtClean="0">
                <a:solidFill>
                  <a:schemeClr val="bg1"/>
                </a:solidFill>
              </a:rPr>
              <a:t>Canva.com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76422" y="610217"/>
            <a:ext cx="302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71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68188" y="528111"/>
            <a:ext cx="526870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 kennen polnische Schüler/-innen nicht?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Czego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 znają polscy uczniowie?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18" y="599442"/>
            <a:ext cx="626888" cy="6268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2341508"/>
            <a:ext cx="360676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einen Hort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świetlicy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Herbstferien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ferii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jesiennych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/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c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schriftliche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Prüfungen   </a:t>
            </a:r>
          </a:p>
          <a:p>
            <a:pPr lvl="0"/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egzaminów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pisemnych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613062" y="4073769"/>
            <a:ext cx="33336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de-DE" sz="2000" b="1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917" y="1362974"/>
            <a:ext cx="8020648" cy="4511615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0780523" y="5534687"/>
            <a:ext cx="14114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Fot</a:t>
            </a:r>
            <a:r>
              <a:rPr lang="pl-PL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 Canva.com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1552038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1538099" y="528033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1543337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1546801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0" name="Oval 22"/>
          <p:cNvSpPr>
            <a:spLocks noChangeArrowheads="1"/>
          </p:cNvSpPr>
          <p:nvPr/>
        </p:nvSpPr>
        <p:spPr bwMode="auto">
          <a:xfrm>
            <a:off x="1552220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1548575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1553813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3" name="Oval 25"/>
          <p:cNvSpPr>
            <a:spLocks noChangeArrowheads="1"/>
          </p:cNvSpPr>
          <p:nvPr/>
        </p:nvSpPr>
        <p:spPr bwMode="auto">
          <a:xfrm>
            <a:off x="1548575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4" name="Oval 26"/>
          <p:cNvSpPr>
            <a:spLocks noChangeArrowheads="1"/>
          </p:cNvSpPr>
          <p:nvPr/>
        </p:nvSpPr>
        <p:spPr bwMode="auto">
          <a:xfrm>
            <a:off x="1553813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5" name="Oval 27"/>
          <p:cNvSpPr>
            <a:spLocks noChangeArrowheads="1"/>
          </p:cNvSpPr>
          <p:nvPr/>
        </p:nvSpPr>
        <p:spPr bwMode="auto">
          <a:xfrm>
            <a:off x="1553812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6" name="Oval 28"/>
          <p:cNvSpPr>
            <a:spLocks noChangeArrowheads="1"/>
          </p:cNvSpPr>
          <p:nvPr/>
        </p:nvSpPr>
        <p:spPr bwMode="auto">
          <a:xfrm>
            <a:off x="1553812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7" name="Oval 29"/>
          <p:cNvSpPr>
            <a:spLocks noChangeArrowheads="1"/>
          </p:cNvSpPr>
          <p:nvPr/>
        </p:nvSpPr>
        <p:spPr bwMode="auto">
          <a:xfrm>
            <a:off x="1553812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8" name="Oval 30"/>
          <p:cNvSpPr>
            <a:spLocks noChangeArrowheads="1"/>
          </p:cNvSpPr>
          <p:nvPr/>
        </p:nvSpPr>
        <p:spPr bwMode="auto">
          <a:xfrm>
            <a:off x="1544612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9" name="Oval 31"/>
          <p:cNvSpPr>
            <a:spLocks noChangeArrowheads="1"/>
          </p:cNvSpPr>
          <p:nvPr/>
        </p:nvSpPr>
        <p:spPr bwMode="auto">
          <a:xfrm>
            <a:off x="1553812" y="528083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0" name="Oval 32"/>
          <p:cNvSpPr>
            <a:spLocks noChangeArrowheads="1"/>
          </p:cNvSpPr>
          <p:nvPr/>
        </p:nvSpPr>
        <p:spPr bwMode="auto">
          <a:xfrm>
            <a:off x="1544504" y="528189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1" name="Oval 33"/>
          <p:cNvSpPr>
            <a:spLocks noChangeArrowheads="1"/>
          </p:cNvSpPr>
          <p:nvPr/>
        </p:nvSpPr>
        <p:spPr bwMode="auto">
          <a:xfrm>
            <a:off x="1552038" y="5278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38718" y="707304"/>
            <a:ext cx="5486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19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75318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7" y="1620444"/>
            <a:ext cx="7442947" cy="510988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411612" y="1839856"/>
            <a:ext cx="46078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Alle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Sendungen werden in 3D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ausgestrahlt.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Wszystkie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programy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wyświetlane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są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trójwymiarowo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Es gibt keine Werbung.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Nie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reklam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1"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Fremdsprachige Filme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werden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nicht synchronisiert, sondern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polnisch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eingesprochen.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Obcojęzyczne filmy nie są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dubbingowane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głos lektora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jest podłożony na wyciszone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głosy aktorów. 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15" y="326018"/>
            <a:ext cx="574936" cy="57493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030941" y="291373"/>
            <a:ext cx="91888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Worüber wundern sich deutsche Zuschauer/-innen, wenn sie polnisches Fernsehen schauen?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 dziwi niemieckich widzów, gdy oglądają polską telewizję?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162550" y="6400800"/>
            <a:ext cx="2343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Alehandra13/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10418153" y="29287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10423391" y="29287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10428629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10432093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10437512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10433867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4" name="Oval 24"/>
          <p:cNvSpPr>
            <a:spLocks noChangeArrowheads="1"/>
          </p:cNvSpPr>
          <p:nvPr/>
        </p:nvSpPr>
        <p:spPr bwMode="auto">
          <a:xfrm>
            <a:off x="10439105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5" name="Oval 25"/>
          <p:cNvSpPr>
            <a:spLocks noChangeArrowheads="1"/>
          </p:cNvSpPr>
          <p:nvPr/>
        </p:nvSpPr>
        <p:spPr bwMode="auto">
          <a:xfrm>
            <a:off x="10433867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auto">
          <a:xfrm>
            <a:off x="10439105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10439104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10439104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9" name="Oval 29"/>
          <p:cNvSpPr>
            <a:spLocks noChangeArrowheads="1"/>
          </p:cNvSpPr>
          <p:nvPr/>
        </p:nvSpPr>
        <p:spPr bwMode="auto">
          <a:xfrm>
            <a:off x="10439104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0" name="Oval 30"/>
          <p:cNvSpPr>
            <a:spLocks noChangeArrowheads="1"/>
          </p:cNvSpPr>
          <p:nvPr/>
        </p:nvSpPr>
        <p:spPr bwMode="auto">
          <a:xfrm>
            <a:off x="10429904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10439104" y="293368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2" name="Oval 32"/>
          <p:cNvSpPr>
            <a:spLocks noChangeArrowheads="1"/>
          </p:cNvSpPr>
          <p:nvPr/>
        </p:nvSpPr>
        <p:spPr bwMode="auto">
          <a:xfrm>
            <a:off x="10429796" y="29443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3" name="Oval 33"/>
          <p:cNvSpPr>
            <a:spLocks noChangeArrowheads="1"/>
          </p:cNvSpPr>
          <p:nvPr/>
        </p:nvSpPr>
        <p:spPr bwMode="auto">
          <a:xfrm>
            <a:off x="10437330" y="2913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96180" y="399094"/>
            <a:ext cx="1030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20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52600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36490" y="372137"/>
            <a:ext cx="8822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 Redensart mit direktem Polen-Bezug ist im Deutschen gebräuchlich?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Jakiego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powiedzenia związanego z Polską używa się w języku niemieckim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20" y="403290"/>
            <a:ext cx="645580" cy="64558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3" y="1515946"/>
            <a:ext cx="7759052" cy="5159278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7603620" y="2412519"/>
            <a:ext cx="4409063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Sich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nach getaner Arbeit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erholen wie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 Polen.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Odpoczywać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pracy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Polacy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Noch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ist Polen nicht verloren. 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Jeszcze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nie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zginęła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Willst du gute Handwerker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sehen, musst du nur nach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Polen gehen.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Kto chce dobrych </a:t>
            </a:r>
            <a:r>
              <a:rPr lang="pl-PL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rzemieślni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	</a:t>
            </a:r>
            <a:r>
              <a:rPr lang="pl-PL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ków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znajdzie ich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Polsce bez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liku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953905" y="3676104"/>
            <a:ext cx="405877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pl-PL" sz="1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11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338456" y="6398225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Dawid </a:t>
            </a:r>
            <a:r>
              <a:rPr lang="de-DE" sz="1200" i="1" dirty="0">
                <a:solidFill>
                  <a:schemeClr val="bg1"/>
                </a:solidFill>
              </a:rPr>
              <a:t>M</a:t>
            </a:r>
            <a:r>
              <a:rPr lang="de-DE" sz="1200" i="1" dirty="0" smtClean="0">
                <a:solidFill>
                  <a:schemeClr val="bg1"/>
                </a:solidFill>
              </a:rPr>
              <a:t>ajewski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9583097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9569158" y="1009012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9574396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9577860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9583279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9579634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9584872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9579634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9584872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9584871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9584871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9584871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9575671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9584871" y="100951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9575563" y="1010572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9583097" y="100751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34828" y="526025"/>
            <a:ext cx="85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21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01972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99" y="689087"/>
            <a:ext cx="685260" cy="68526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331259" y="505767"/>
            <a:ext cx="10883153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Der herausragende Astrologe Nicolaus Copernicus stammte aus Thorn (Toruń). Welcher Herkunft waren seine Vorfahren?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Wybitny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astronom Mikołaj Kopernik urodził się w Toruniu. Jakiego pochodzenia byli jego przodkowie?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29" y="1867611"/>
            <a:ext cx="4890593" cy="4780746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621484" y="2333411"/>
            <a:ext cx="6096000" cy="272690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schwedischer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 deutscher Herkunft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szwedzkiego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niemieckiego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schwedischer und polnischer Herkunft   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szwedzkiego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polskiego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deutscher und polnischer Herkunft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polskiego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niemieckiego</a:t>
            </a:r>
            <a:endParaRPr lang="de-DE" dirty="0">
              <a:solidFill>
                <a:prstClr val="black"/>
              </a:solidFill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4135584" y="6371358"/>
            <a:ext cx="1485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</a:t>
            </a:r>
            <a:r>
              <a:rPr lang="de-DE" sz="1200" i="1" dirty="0">
                <a:solidFill>
                  <a:schemeClr val="bg1"/>
                </a:solidFill>
              </a:rPr>
              <a:t>w</a:t>
            </a:r>
            <a:r>
              <a:rPr lang="de-DE" sz="1200" i="1" dirty="0" smtClean="0">
                <a:solidFill>
                  <a:schemeClr val="bg1"/>
                </a:solidFill>
              </a:rPr>
              <a:t>ikipedia.pl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7" name="Oval 18"/>
          <p:cNvSpPr>
            <a:spLocks noChangeArrowheads="1"/>
          </p:cNvSpPr>
          <p:nvPr/>
        </p:nvSpPr>
        <p:spPr bwMode="auto">
          <a:xfrm>
            <a:off x="10585422" y="532308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8" name="Oval 19"/>
          <p:cNvSpPr>
            <a:spLocks noChangeArrowheads="1"/>
          </p:cNvSpPr>
          <p:nvPr/>
        </p:nvSpPr>
        <p:spPr bwMode="auto">
          <a:xfrm>
            <a:off x="10590660" y="532308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9" name="Oval 20"/>
          <p:cNvSpPr>
            <a:spLocks noChangeArrowheads="1"/>
          </p:cNvSpPr>
          <p:nvPr/>
        </p:nvSpPr>
        <p:spPr bwMode="auto">
          <a:xfrm>
            <a:off x="10595898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10599362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1" name="Oval 22"/>
          <p:cNvSpPr>
            <a:spLocks noChangeArrowheads="1"/>
          </p:cNvSpPr>
          <p:nvPr/>
        </p:nvSpPr>
        <p:spPr bwMode="auto">
          <a:xfrm>
            <a:off x="10604781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2" name="Oval 23"/>
          <p:cNvSpPr>
            <a:spLocks noChangeArrowheads="1"/>
          </p:cNvSpPr>
          <p:nvPr/>
        </p:nvSpPr>
        <p:spPr bwMode="auto">
          <a:xfrm>
            <a:off x="10601136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3" name="Oval 24"/>
          <p:cNvSpPr>
            <a:spLocks noChangeArrowheads="1"/>
          </p:cNvSpPr>
          <p:nvPr/>
        </p:nvSpPr>
        <p:spPr bwMode="auto">
          <a:xfrm>
            <a:off x="10606374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4" name="Oval 25"/>
          <p:cNvSpPr>
            <a:spLocks noChangeArrowheads="1"/>
          </p:cNvSpPr>
          <p:nvPr/>
        </p:nvSpPr>
        <p:spPr bwMode="auto">
          <a:xfrm>
            <a:off x="10601136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5" name="Oval 26"/>
          <p:cNvSpPr>
            <a:spLocks noChangeArrowheads="1"/>
          </p:cNvSpPr>
          <p:nvPr/>
        </p:nvSpPr>
        <p:spPr bwMode="auto">
          <a:xfrm>
            <a:off x="10606374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6" name="Oval 27"/>
          <p:cNvSpPr>
            <a:spLocks noChangeArrowheads="1"/>
          </p:cNvSpPr>
          <p:nvPr/>
        </p:nvSpPr>
        <p:spPr bwMode="auto">
          <a:xfrm>
            <a:off x="10606373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7" name="Oval 28"/>
          <p:cNvSpPr>
            <a:spLocks noChangeArrowheads="1"/>
          </p:cNvSpPr>
          <p:nvPr/>
        </p:nvSpPr>
        <p:spPr bwMode="auto">
          <a:xfrm>
            <a:off x="10606373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8" name="Oval 29"/>
          <p:cNvSpPr>
            <a:spLocks noChangeArrowheads="1"/>
          </p:cNvSpPr>
          <p:nvPr/>
        </p:nvSpPr>
        <p:spPr bwMode="auto">
          <a:xfrm>
            <a:off x="10606373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9" name="Oval 30"/>
          <p:cNvSpPr>
            <a:spLocks noChangeArrowheads="1"/>
          </p:cNvSpPr>
          <p:nvPr/>
        </p:nvSpPr>
        <p:spPr bwMode="auto">
          <a:xfrm>
            <a:off x="10597173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0" name="Oval 31"/>
          <p:cNvSpPr>
            <a:spLocks noChangeArrowheads="1"/>
          </p:cNvSpPr>
          <p:nvPr/>
        </p:nvSpPr>
        <p:spPr bwMode="auto">
          <a:xfrm>
            <a:off x="10606373" y="532358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1" name="Oval 32"/>
          <p:cNvSpPr>
            <a:spLocks noChangeArrowheads="1"/>
          </p:cNvSpPr>
          <p:nvPr/>
        </p:nvSpPr>
        <p:spPr bwMode="auto">
          <a:xfrm>
            <a:off x="10597065" y="532464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2" name="Oval 33"/>
          <p:cNvSpPr>
            <a:spLocks noChangeArrowheads="1"/>
          </p:cNvSpPr>
          <p:nvPr/>
        </p:nvSpPr>
        <p:spPr bwMode="auto">
          <a:xfrm>
            <a:off x="10604599" y="53215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4745" y="831662"/>
            <a:ext cx="8804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</a:t>
            </a:r>
            <a:r>
              <a:rPr lang="de-DE" sz="2000" b="1" dirty="0" smtClean="0"/>
              <a:t>22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8210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62100" y="700776"/>
            <a:ext cx="1026070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000" b="1" dirty="0">
                <a:solidFill>
                  <a:schemeClr val="accent5"/>
                </a:solidFill>
              </a:rPr>
              <a:t>Mit welcher polnischen Spezialität haben schwäbische Maultaschen eine gewisse Ähnlichkeit?  </a:t>
            </a:r>
          </a:p>
          <a:p>
            <a:r>
              <a:rPr lang="pl-PL" sz="2000" b="1" dirty="0"/>
              <a:t>Z jakim polskim przysmakiem kojarzą się szwabskie Maultaschen?</a:t>
            </a:r>
            <a:endParaRPr lang="de-DE" sz="2000" b="1" dirty="0"/>
          </a:p>
          <a:p>
            <a:r>
              <a:rPr lang="de-DE" dirty="0"/>
              <a:t> 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99" y="700776"/>
            <a:ext cx="685260" cy="685260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7793181" y="2154304"/>
            <a:ext cx="4398819" cy="3580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mit 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Gołąbki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(Kohlrouladen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  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gołąbkami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mit Dewolaje (Kiewer Kotelett)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dewolajem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800"/>
              </a:spcAft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mit Pierogi (Piroggen) 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800"/>
              </a:spcAft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pierogami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+mj-lt"/>
              <a:buAutoNum type="alphaLcParenR"/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+mj-lt"/>
              <a:buAutoNum type="alphaLcParenR"/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l-PL" sz="11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11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8" y="1854679"/>
            <a:ext cx="7791372" cy="3974621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254934" y="5552300"/>
            <a:ext cx="2152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Martin Franz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568554" y="54184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10573792" y="541848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10579030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10582494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10587913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10584268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10589506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10584268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10589506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10589505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10589505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10589505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10580305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10589505" y="54189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0580197" y="542004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10587731" y="541698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85427" y="843351"/>
            <a:ext cx="1201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        23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04926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23999" y="627625"/>
            <a:ext cx="10099590" cy="135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Welcher polnische Fußballspieler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spielt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von 2010 bis 2021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für den Fußballverein Borussia Dortmund?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Który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polski piłkarz 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grał od 2010 r. do 2021 r. w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klubie Borussia Dortmund?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9" y="592715"/>
            <a:ext cx="777118" cy="77711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" b="3420"/>
          <a:stretch/>
        </p:blipFill>
        <p:spPr>
          <a:xfrm>
            <a:off x="252150" y="1816106"/>
            <a:ext cx="7489077" cy="489067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031825" y="2307397"/>
            <a:ext cx="3380508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de-DE" sz="20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Łukasz</a:t>
            </a:r>
            <a:r>
              <a:rPr lang="de-DE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Piszczek</a:t>
            </a:r>
            <a:endParaRPr lang="de-DE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buClr>
                <a:srgbClr val="000000"/>
              </a:buClr>
              <a:buAutoNum type="alphaLcParenR" startAt="2"/>
            </a:pP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Robert Lewandowski</a:t>
            </a:r>
          </a:p>
          <a:p>
            <a:pPr marL="914400" lvl="1" indent="-457200">
              <a:lnSpc>
                <a:spcPct val="107000"/>
              </a:lnSpc>
              <a:buClr>
                <a:srgbClr val="000000"/>
              </a:buClr>
              <a:buAutoNum type="alphaLcParenR" startAt="2"/>
            </a:pPr>
            <a:endParaRPr lang="de-DE" sz="1000" b="1" dirty="0" smtClean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Jakub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Błaszczykowski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buClr>
                <a:srgbClr val="000000"/>
              </a:buClr>
              <a:buAutoNum type="alphaLcParenR" startAt="2"/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905731" y="6429781"/>
            <a:ext cx="2835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©Fot. </a:t>
            </a:r>
            <a:r>
              <a:rPr lang="de-DE" sz="1200" i="1" dirty="0" err="1" smtClean="0">
                <a:solidFill>
                  <a:schemeClr val="bg1"/>
                </a:solidFill>
              </a:rPr>
              <a:t>Tymon</a:t>
            </a:r>
            <a:r>
              <a:rPr lang="de-DE" sz="1200" i="1" dirty="0" smtClean="0">
                <a:solidFill>
                  <a:schemeClr val="bg1"/>
                </a:solidFill>
              </a:rPr>
              <a:t> Markowski (MSZ)/ flickr.com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10485234" y="5308791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10471295" y="533180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10476533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10479997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10485416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10481771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10487009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10481771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10487009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10487008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10487008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10487008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10477808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10487008" y="533230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0477700" y="5333363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10485234" y="53303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37882" y="781219"/>
            <a:ext cx="1086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</a:t>
            </a:r>
            <a:r>
              <a:rPr lang="de-DE" sz="2000" b="1" dirty="0" smtClean="0"/>
              <a:t>24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897219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66798" y="501998"/>
            <a:ext cx="868680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 oder was ist auf der Vorderseite der polnischen Geldscheine abgebildet?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Kto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lub co widnieje na przedniej stronie polskich banknotów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10" y="603141"/>
            <a:ext cx="548688" cy="54868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25138" y="2145001"/>
            <a:ext cx="3422072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2E65B6"/>
              </a:buClr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seltene Tierarten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rzadkie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gatunki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zwierząt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1" indent="-228600">
              <a:lnSpc>
                <a:spcPct val="107000"/>
              </a:lnSpc>
              <a:spcAft>
                <a:spcPts val="0"/>
              </a:spcAft>
              <a:buClr>
                <a:srgbClr val="2E65B6"/>
              </a:buClr>
              <a:buFont typeface="+mj-lt"/>
              <a:buAutoNum type="alphaLcParenR"/>
            </a:pPr>
            <a:endParaRPr lang="de-DE" sz="1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2E65B6"/>
              </a:buClr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Sehenswürdigkeiten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zabytki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pl-PL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2E65B6"/>
              </a:buClr>
              <a:buFont typeface="+mj-lt"/>
              <a:buAutoNum type="alphaLcParenR"/>
            </a:pP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Könige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królowie</a:t>
            </a:r>
            <a:endParaRPr lang="de-DE" sz="2000" dirty="0">
              <a:solidFill>
                <a:prstClr val="black"/>
              </a:solidFill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205" y="1657961"/>
            <a:ext cx="8265520" cy="4201640"/>
          </a:xfrm>
          <a:prstGeom prst="rect">
            <a:avLst/>
          </a:prstGeom>
        </p:spPr>
      </p:pic>
      <p:sp>
        <p:nvSpPr>
          <p:cNvPr id="7" name="Oval 18"/>
          <p:cNvSpPr>
            <a:spLocks noChangeArrowheads="1"/>
          </p:cNvSpPr>
          <p:nvPr/>
        </p:nvSpPr>
        <p:spPr bwMode="auto">
          <a:xfrm>
            <a:off x="10369240" y="25994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8" name="Oval 19"/>
          <p:cNvSpPr>
            <a:spLocks noChangeArrowheads="1"/>
          </p:cNvSpPr>
          <p:nvPr/>
        </p:nvSpPr>
        <p:spPr bwMode="auto">
          <a:xfrm>
            <a:off x="10350064" y="26399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9" name="Oval 20"/>
          <p:cNvSpPr>
            <a:spLocks noChangeArrowheads="1"/>
          </p:cNvSpPr>
          <p:nvPr/>
        </p:nvSpPr>
        <p:spPr bwMode="auto">
          <a:xfrm>
            <a:off x="10355302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0" name="Oval 21"/>
          <p:cNvSpPr>
            <a:spLocks noChangeArrowheads="1"/>
          </p:cNvSpPr>
          <p:nvPr/>
        </p:nvSpPr>
        <p:spPr bwMode="auto">
          <a:xfrm>
            <a:off x="10358766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1" name="Oval 22"/>
          <p:cNvSpPr>
            <a:spLocks noChangeArrowheads="1"/>
          </p:cNvSpPr>
          <p:nvPr/>
        </p:nvSpPr>
        <p:spPr bwMode="auto">
          <a:xfrm>
            <a:off x="10364185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10360540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3" name="Oval 24"/>
          <p:cNvSpPr>
            <a:spLocks noChangeArrowheads="1"/>
          </p:cNvSpPr>
          <p:nvPr/>
        </p:nvSpPr>
        <p:spPr bwMode="auto">
          <a:xfrm>
            <a:off x="10365778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4" name="Oval 25"/>
          <p:cNvSpPr>
            <a:spLocks noChangeArrowheads="1"/>
          </p:cNvSpPr>
          <p:nvPr/>
        </p:nvSpPr>
        <p:spPr bwMode="auto">
          <a:xfrm>
            <a:off x="10360540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10365778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10365777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7" name="Oval 28"/>
          <p:cNvSpPr>
            <a:spLocks noChangeArrowheads="1"/>
          </p:cNvSpPr>
          <p:nvPr/>
        </p:nvSpPr>
        <p:spPr bwMode="auto">
          <a:xfrm>
            <a:off x="10365777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8" name="Oval 29"/>
          <p:cNvSpPr>
            <a:spLocks noChangeArrowheads="1"/>
          </p:cNvSpPr>
          <p:nvPr/>
        </p:nvSpPr>
        <p:spPr bwMode="auto">
          <a:xfrm>
            <a:off x="10365777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9" name="Oval 30"/>
          <p:cNvSpPr>
            <a:spLocks noChangeArrowheads="1"/>
          </p:cNvSpPr>
          <p:nvPr/>
        </p:nvSpPr>
        <p:spPr bwMode="auto">
          <a:xfrm>
            <a:off x="10356577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0" name="Oval 31"/>
          <p:cNvSpPr>
            <a:spLocks noChangeArrowheads="1"/>
          </p:cNvSpPr>
          <p:nvPr/>
        </p:nvSpPr>
        <p:spPr bwMode="auto">
          <a:xfrm>
            <a:off x="10365777" y="2644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1" name="Oval 32"/>
          <p:cNvSpPr>
            <a:spLocks noChangeArrowheads="1"/>
          </p:cNvSpPr>
          <p:nvPr/>
        </p:nvSpPr>
        <p:spPr bwMode="auto">
          <a:xfrm>
            <a:off x="10356469" y="26555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2" name="Oval 33"/>
          <p:cNvSpPr>
            <a:spLocks noChangeArrowheads="1"/>
          </p:cNvSpPr>
          <p:nvPr/>
        </p:nvSpPr>
        <p:spPr bwMode="auto">
          <a:xfrm>
            <a:off x="10364003" y="26250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039350" y="5372101"/>
            <a:ext cx="1695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</a:t>
            </a:r>
            <a:r>
              <a:rPr lang="de-DE" sz="1200" i="1" dirty="0" err="1" smtClean="0">
                <a:solidFill>
                  <a:schemeClr val="bg1"/>
                </a:solidFill>
              </a:rPr>
              <a:t>Wi</a:t>
            </a:r>
            <a:r>
              <a:rPr lang="de-DE" sz="1200" i="1" dirty="0" smtClean="0">
                <a:solidFill>
                  <a:schemeClr val="bg1"/>
                </a:solidFill>
              </a:rPr>
              <a:t> </a:t>
            </a:r>
            <a:r>
              <a:rPr lang="de-DE" sz="1200" i="1" dirty="0" err="1" smtClean="0">
                <a:solidFill>
                  <a:schemeClr val="bg1"/>
                </a:solidFill>
              </a:rPr>
              <a:t>Pa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25138" y="677429"/>
            <a:ext cx="841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</a:t>
            </a:r>
            <a:r>
              <a:rPr lang="de-DE" sz="2000" b="1" dirty="0" smtClean="0"/>
              <a:t>25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10332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931578" y="620163"/>
            <a:ext cx="795638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 verbindet den beliebten deutschen Sänger Mark Forster mit Polen?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łączy popularnego niemieckiego piosenkarza Marka Forstera z Polską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642" y="708182"/>
            <a:ext cx="574936" cy="574936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274880" y="2377155"/>
            <a:ext cx="6985426" cy="2726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Er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hat ein Ferienhaus an der polnischen Ostsee.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	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domek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letniskowy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nad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polskim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Bałtykiem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Seine Mutter ist Polin. 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Jego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matka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jest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Polką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Seine Songs waren auch in Polen unter den Top 10.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Także w Polsce jego przeboje były w pierwszej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dziesiątce.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05869" y="4236129"/>
            <a:ext cx="6641739" cy="454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l-PL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e-DE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749" y="1371138"/>
            <a:ext cx="3807092" cy="5077710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7724470" y="6448848"/>
            <a:ext cx="41350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©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Raimond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Spekking</a:t>
            </a:r>
            <a:r>
              <a:rPr lang="en-US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/ CC BY-SA 4.0 (via Wikimedia Commons)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>
            <a:off x="2768417" y="521527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2773655" y="521527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2778893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2782357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2787776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2784131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2789369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7" name="Oval 25"/>
          <p:cNvSpPr>
            <a:spLocks noChangeArrowheads="1"/>
          </p:cNvSpPr>
          <p:nvPr/>
        </p:nvSpPr>
        <p:spPr bwMode="auto">
          <a:xfrm>
            <a:off x="2784131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2789369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2789368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2789368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1" name="Oval 29"/>
          <p:cNvSpPr>
            <a:spLocks noChangeArrowheads="1"/>
          </p:cNvSpPr>
          <p:nvPr/>
        </p:nvSpPr>
        <p:spPr bwMode="auto">
          <a:xfrm>
            <a:off x="2789368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2" name="Oval 30"/>
          <p:cNvSpPr>
            <a:spLocks noChangeArrowheads="1"/>
          </p:cNvSpPr>
          <p:nvPr/>
        </p:nvSpPr>
        <p:spPr bwMode="auto">
          <a:xfrm>
            <a:off x="2780168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3" name="Oval 31"/>
          <p:cNvSpPr>
            <a:spLocks noChangeArrowheads="1"/>
          </p:cNvSpPr>
          <p:nvPr/>
        </p:nvSpPr>
        <p:spPr bwMode="auto">
          <a:xfrm>
            <a:off x="2789368" y="5215768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4" name="Oval 32"/>
          <p:cNvSpPr>
            <a:spLocks noChangeArrowheads="1"/>
          </p:cNvSpPr>
          <p:nvPr/>
        </p:nvSpPr>
        <p:spPr bwMode="auto">
          <a:xfrm>
            <a:off x="2780060" y="521683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5" name="Oval 33"/>
          <p:cNvSpPr>
            <a:spLocks noChangeArrowheads="1"/>
          </p:cNvSpPr>
          <p:nvPr/>
        </p:nvSpPr>
        <p:spPr bwMode="auto">
          <a:xfrm>
            <a:off x="2787594" y="52137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74880" y="795595"/>
            <a:ext cx="725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   26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99413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077" y="1885040"/>
            <a:ext cx="6443797" cy="484315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011382" y="542864"/>
            <a:ext cx="11277600" cy="116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Im Laufe der Jahrhunderte sind einige Wörter aus dem Polnischen ins Deutsche gewandert. Welche zum Beispiel?</a:t>
            </a:r>
            <a:r>
              <a:rPr lang="de-DE" sz="2000" b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l-PL" sz="2000" b="1" dirty="0"/>
              <a:t>Z biegiem lat niektóre polskie słowa zostały przejęte do języka niemieckiego. Są to m.in.:</a:t>
            </a:r>
            <a:endParaRPr lang="de-DE" sz="2000" b="1" dirty="0"/>
          </a:p>
        </p:txBody>
      </p:sp>
      <p:sp>
        <p:nvSpPr>
          <p:cNvPr id="4" name="Rechteck 3"/>
          <p:cNvSpPr/>
          <p:nvPr/>
        </p:nvSpPr>
        <p:spPr>
          <a:xfrm>
            <a:off x="730079" y="2546231"/>
            <a:ext cx="3228109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Kamin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Kreide 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kominek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kreda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Rose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 Paprika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róża i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papryka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Gurke und Grenze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ogórek i granica</a:t>
            </a:r>
            <a:endParaRPr lang="de-DE" dirty="0">
              <a:solidFill>
                <a:prstClr val="black"/>
              </a:solidFill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02" y="662346"/>
            <a:ext cx="548688" cy="548688"/>
          </a:xfrm>
          <a:prstGeom prst="rect">
            <a:avLst/>
          </a:prstGeom>
        </p:spPr>
      </p:pic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1917968" y="512164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1898792" y="512569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904030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1907494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1912913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1909268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914506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3" name="Oval 25"/>
          <p:cNvSpPr>
            <a:spLocks noChangeArrowheads="1"/>
          </p:cNvSpPr>
          <p:nvPr/>
        </p:nvSpPr>
        <p:spPr bwMode="auto">
          <a:xfrm>
            <a:off x="1909268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914506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1914505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1914505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1914505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8" name="Oval 30"/>
          <p:cNvSpPr>
            <a:spLocks noChangeArrowheads="1"/>
          </p:cNvSpPr>
          <p:nvPr/>
        </p:nvSpPr>
        <p:spPr bwMode="auto">
          <a:xfrm>
            <a:off x="1905305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1914505" y="512619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0" name="Oval 32"/>
          <p:cNvSpPr>
            <a:spLocks noChangeArrowheads="1"/>
          </p:cNvSpPr>
          <p:nvPr/>
        </p:nvSpPr>
        <p:spPr bwMode="auto">
          <a:xfrm>
            <a:off x="1905197" y="512725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1" name="Oval 33"/>
          <p:cNvSpPr>
            <a:spLocks noChangeArrowheads="1"/>
          </p:cNvSpPr>
          <p:nvPr/>
        </p:nvSpPr>
        <p:spPr bwMode="auto">
          <a:xfrm>
            <a:off x="1912731" y="51241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93183" y="736635"/>
            <a:ext cx="818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   27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63827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862884" y="496913"/>
            <a:ext cx="10183068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2018 wurde in Polen ein Weltrekord aufgestellt: Insgesamt 417 Personen befanden sich gleichzeitig …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2018 r. Polska pobiła rekord świata: 417 osób znajdowało się jednocześnie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…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34" y="533558"/>
            <a:ext cx="548688" cy="5486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440" y="1716392"/>
            <a:ext cx="6495932" cy="487194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5344" y="2524170"/>
            <a:ext cx="526694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in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einer gigantischen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Seifenblase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w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olbrzymiej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bańce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mydlanej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einem XXL-Laster.  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wielkiej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ciężarówce.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/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c)   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auf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einem Riesentrampolin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de-DE" sz="2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/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gigantycznej trampolinie.</a:t>
            </a:r>
            <a:endParaRPr lang="de-DE" sz="2000" dirty="0">
              <a:solidFill>
                <a:prstClr val="black"/>
              </a:solidFill>
            </a:endParaRPr>
          </a:p>
          <a:p>
            <a:pPr lvl="0"/>
            <a:endParaRPr lang="de-DE" sz="2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/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de-DE" sz="2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/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486880" y="1784394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Hans </a:t>
            </a:r>
            <a:r>
              <a:rPr lang="de-DE" sz="1200" i="1" dirty="0" err="1" smtClean="0">
                <a:solidFill>
                  <a:schemeClr val="bg1"/>
                </a:solidFill>
              </a:rPr>
              <a:t>Braxmeier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2099343" y="535476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2104581" y="535476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2109819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2113283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2118702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2115057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2120295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2115057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2120295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2120294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2120294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2120294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2111094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2120294" y="535526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2110986" y="535632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2118520" y="53532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9734" y="607847"/>
            <a:ext cx="777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000" b="1" dirty="0" smtClean="0"/>
              <a:t>28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35599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19707" y="265184"/>
            <a:ext cx="85515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In welchen Städten hat der polnische Komponist Frédéric Chopin die meiste Zeit seines Lebens verbracht?  </a:t>
            </a:r>
            <a:endParaRPr lang="de-DE" sz="2000" b="1" dirty="0" smtClean="0">
              <a:solidFill>
                <a:schemeClr val="accent5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2000" b="1" dirty="0">
                <a:ea typeface="Calibri" panose="020F0502020204030204" pitchFamily="34" charset="0"/>
                <a:cs typeface="Calibri" panose="020F0502020204030204" pitchFamily="34" charset="0"/>
              </a:rPr>
              <a:t>jakich miastach polski kompozytor Fryderyk Chopin spędził większość swojego życia?</a:t>
            </a:r>
            <a:endParaRPr lang="de-DE" sz="2000" b="1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de-DE" sz="2000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62" y="1679737"/>
            <a:ext cx="6676672" cy="4874958"/>
          </a:xfrm>
          <a:prstGeom prst="rect">
            <a:avLst/>
          </a:prstGeom>
        </p:spPr>
      </p:pic>
      <p:sp>
        <p:nvSpPr>
          <p:cNvPr id="4" name="Oval 18"/>
          <p:cNvSpPr>
            <a:spLocks noChangeArrowheads="1"/>
          </p:cNvSpPr>
          <p:nvPr/>
        </p:nvSpPr>
        <p:spPr bwMode="auto">
          <a:xfrm>
            <a:off x="10553493" y="5425540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5" name="Oval 19"/>
          <p:cNvSpPr>
            <a:spLocks noChangeArrowheads="1"/>
          </p:cNvSpPr>
          <p:nvPr/>
        </p:nvSpPr>
        <p:spPr bwMode="auto">
          <a:xfrm>
            <a:off x="10539554" y="544855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>
            <a:off x="10544792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7" name="Oval 21"/>
          <p:cNvSpPr>
            <a:spLocks noChangeArrowheads="1"/>
          </p:cNvSpPr>
          <p:nvPr/>
        </p:nvSpPr>
        <p:spPr bwMode="auto">
          <a:xfrm>
            <a:off x="10548256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8" name="Oval 22"/>
          <p:cNvSpPr>
            <a:spLocks noChangeArrowheads="1"/>
          </p:cNvSpPr>
          <p:nvPr/>
        </p:nvSpPr>
        <p:spPr bwMode="auto">
          <a:xfrm>
            <a:off x="10553675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9" name="Oval 23"/>
          <p:cNvSpPr>
            <a:spLocks noChangeArrowheads="1"/>
          </p:cNvSpPr>
          <p:nvPr/>
        </p:nvSpPr>
        <p:spPr bwMode="auto">
          <a:xfrm>
            <a:off x="10550030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0" name="Oval 24"/>
          <p:cNvSpPr>
            <a:spLocks noChangeArrowheads="1"/>
          </p:cNvSpPr>
          <p:nvPr/>
        </p:nvSpPr>
        <p:spPr bwMode="auto">
          <a:xfrm>
            <a:off x="10555268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1" name="Oval 25"/>
          <p:cNvSpPr>
            <a:spLocks noChangeArrowheads="1"/>
          </p:cNvSpPr>
          <p:nvPr/>
        </p:nvSpPr>
        <p:spPr bwMode="auto">
          <a:xfrm>
            <a:off x="10550030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2" name="Oval 26"/>
          <p:cNvSpPr>
            <a:spLocks noChangeArrowheads="1"/>
          </p:cNvSpPr>
          <p:nvPr/>
        </p:nvSpPr>
        <p:spPr bwMode="auto">
          <a:xfrm>
            <a:off x="10555268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3" name="Oval 27"/>
          <p:cNvSpPr>
            <a:spLocks noChangeArrowheads="1"/>
          </p:cNvSpPr>
          <p:nvPr/>
        </p:nvSpPr>
        <p:spPr bwMode="auto">
          <a:xfrm>
            <a:off x="10555267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4" name="Oval 28"/>
          <p:cNvSpPr>
            <a:spLocks noChangeArrowheads="1"/>
          </p:cNvSpPr>
          <p:nvPr/>
        </p:nvSpPr>
        <p:spPr bwMode="auto">
          <a:xfrm>
            <a:off x="10555267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5" name="Oval 29"/>
          <p:cNvSpPr>
            <a:spLocks noChangeArrowheads="1"/>
          </p:cNvSpPr>
          <p:nvPr/>
        </p:nvSpPr>
        <p:spPr bwMode="auto">
          <a:xfrm>
            <a:off x="10555267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6" name="Oval 30"/>
          <p:cNvSpPr>
            <a:spLocks noChangeArrowheads="1"/>
          </p:cNvSpPr>
          <p:nvPr/>
        </p:nvSpPr>
        <p:spPr bwMode="auto">
          <a:xfrm>
            <a:off x="10546067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7" name="Oval 31"/>
          <p:cNvSpPr>
            <a:spLocks noChangeArrowheads="1"/>
          </p:cNvSpPr>
          <p:nvPr/>
        </p:nvSpPr>
        <p:spPr bwMode="auto">
          <a:xfrm>
            <a:off x="10555267" y="5449049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18" name="Oval 32"/>
          <p:cNvSpPr>
            <a:spLocks noChangeArrowheads="1"/>
          </p:cNvSpPr>
          <p:nvPr/>
        </p:nvSpPr>
        <p:spPr bwMode="auto">
          <a:xfrm>
            <a:off x="10545959" y="545011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19" name="Oval 33"/>
          <p:cNvSpPr>
            <a:spLocks noChangeArrowheads="1"/>
          </p:cNvSpPr>
          <p:nvPr/>
        </p:nvSpPr>
        <p:spPr bwMode="auto">
          <a:xfrm>
            <a:off x="10553493" y="54470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0" name="Rechteck 19"/>
          <p:cNvSpPr/>
          <p:nvPr/>
        </p:nvSpPr>
        <p:spPr>
          <a:xfrm>
            <a:off x="7192449" y="1949356"/>
            <a:ext cx="48295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a)	 </a:t>
            </a:r>
            <a:r>
              <a:rPr lang="pl-PL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pl-PL" sz="2000" b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Żelazowa Wola und </a:t>
            </a:r>
            <a:r>
              <a:rPr lang="pl-PL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Wien</a:t>
            </a:r>
            <a:r>
              <a:rPr lang="de-DE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	 </a:t>
            </a:r>
            <a:r>
              <a:rPr lang="pl-PL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Żelazowej Woli i </a:t>
            </a:r>
            <a:r>
              <a:rPr lang="pl-PL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Wiedniu</a:t>
            </a:r>
            <a:endParaRPr lang="de-DE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 	 in Warschau und Paris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	 w 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Warszawie</a:t>
            </a: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Paryżu</a:t>
            </a:r>
            <a:endParaRPr lang="de-DE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c)	 </a:t>
            </a:r>
            <a:r>
              <a:rPr lang="pl-PL" sz="2000" b="1" dirty="0">
                <a:solidFill>
                  <a:srgbClr val="4472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 Krakau und London </a:t>
            </a:r>
            <a:endParaRPr lang="de-DE" sz="2000" b="1" dirty="0">
              <a:solidFill>
                <a:srgbClr val="4472C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	 </a:t>
            </a:r>
            <a:r>
              <a:rPr lang="pl-PL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 Krakowie i Londynie </a:t>
            </a:r>
            <a:endParaRPr lang="de-DE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08453" y="6247130"/>
            <a:ext cx="26015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Jacek </a:t>
            </a:r>
            <a:r>
              <a:rPr lang="de-DE" sz="1200" i="1" dirty="0" err="1" smtClean="0">
                <a:solidFill>
                  <a:schemeClr val="bg1"/>
                </a:solidFill>
              </a:rPr>
              <a:t>Dopieralski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65" y="685678"/>
            <a:ext cx="659027" cy="659027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7192449" y="4117216"/>
            <a:ext cx="36751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41176" y="815136"/>
            <a:ext cx="302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50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94704" y="286382"/>
            <a:ext cx="9594761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 in Polen errichtete Statue ist mit 36 m Höhe eine der weltweit größten ihrer Art?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Jaki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posąg w Polsce o wysokości 36-metrów jest jednym z największych na świecie pomników tego typu</a:t>
            </a:r>
            <a:r>
              <a:rPr lang="pl-PL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12" y="353253"/>
            <a:ext cx="548688" cy="54868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3" y="1504036"/>
            <a:ext cx="7364466" cy="490964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7697274" y="1577287"/>
            <a:ext cx="4494726" cy="4080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die </a:t>
            </a:r>
            <a:r>
              <a:rPr lang="de-DE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Christus-Statue in </a:t>
            </a:r>
            <a:r>
              <a:rPr lang="de-DE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Schwiebus </a:t>
            </a:r>
            <a:r>
              <a:rPr lang="de-DE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de-DE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Świebodzin</a:t>
            </a:r>
            <a:r>
              <a:rPr lang="de-DE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</a:t>
            </a:r>
            <a:r>
              <a:rPr lang="de-DE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pomnik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Jezusa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Chrystusa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Świebodzinie</a:t>
            </a:r>
            <a:endParaRPr lang="de-DE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die </a:t>
            </a:r>
            <a:r>
              <a:rPr lang="de-DE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Statue der Siegesgöttin </a:t>
            </a:r>
            <a:r>
              <a:rPr lang="de-DE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Nike 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in </a:t>
            </a:r>
            <a:r>
              <a:rPr lang="de-DE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Warschau 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pomnik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Syrenki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Warszawie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de-DE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die Freiheitsstatue vor dem 	Eingang der Danziger Werft  </a:t>
            </a:r>
            <a:r>
              <a:rPr lang="de-DE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de-DE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Statua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Wolności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przed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wejściem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Stoczni</a:t>
            </a:r>
            <a:r>
              <a:rPr lang="de-DE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Gdańskiej</a:t>
            </a:r>
            <a:endParaRPr lang="de-DE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361950" y="6076599"/>
            <a:ext cx="2228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</a:t>
            </a:r>
            <a:r>
              <a:rPr lang="de-DE" sz="1200" i="1" dirty="0" err="1" smtClean="0">
                <a:solidFill>
                  <a:schemeClr val="bg1"/>
                </a:solidFill>
              </a:rPr>
              <a:t>Katherinelake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10972799" y="5615717"/>
            <a:ext cx="1006739" cy="99294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10958860" y="5637366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10964098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10967562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10972981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10969336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auto">
          <a:xfrm>
            <a:off x="10974574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10969336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10974574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10974573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0974573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10974573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10965373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5" name="Oval 31"/>
          <p:cNvSpPr>
            <a:spLocks noChangeArrowheads="1"/>
          </p:cNvSpPr>
          <p:nvPr/>
        </p:nvSpPr>
        <p:spPr bwMode="auto">
          <a:xfrm>
            <a:off x="10974573" y="5637864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6" name="Oval 32"/>
          <p:cNvSpPr>
            <a:spLocks noChangeArrowheads="1"/>
          </p:cNvSpPr>
          <p:nvPr/>
        </p:nvSpPr>
        <p:spPr bwMode="auto">
          <a:xfrm>
            <a:off x="10965265" y="5638926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10972799" y="5635869"/>
            <a:ext cx="1006739" cy="9759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000" dirty="0"/>
              <a:t>End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93950" y="418501"/>
            <a:ext cx="835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</a:t>
            </a:r>
            <a:r>
              <a:rPr lang="de-DE" sz="2000" b="1" dirty="0" smtClean="0"/>
              <a:t>29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3837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52283" y="578882"/>
            <a:ext cx="8915400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Bernstein ist ein polnischer Exportschlager. Wie groß ist der weltweite Anteil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Bernsteinschmuck aus Polen?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Bursztyn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polski hit eksportowy. Ile procent światowej biżuterii z bursztynu pochodzi z Polski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31" y="2030505"/>
            <a:ext cx="6980730" cy="465268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753" y="621777"/>
            <a:ext cx="800286" cy="800286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8123751" y="2401992"/>
            <a:ext cx="3227295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rund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 </a:t>
            </a:r>
          </a:p>
          <a:p>
            <a:pPr lvl="2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50%</a:t>
            </a:r>
          </a:p>
          <a:p>
            <a:pPr lvl="2">
              <a:lnSpc>
                <a:spcPct val="107000"/>
              </a:lnSpc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rund 70 % 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70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%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rund 90 % </a:t>
            </a:r>
          </a:p>
          <a:p>
            <a:pPr lvl="2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80%</a:t>
            </a:r>
            <a:endParaRPr lang="de-DE" dirty="0">
              <a:solidFill>
                <a:prstClr val="black"/>
              </a:solidFill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2">
              <a:lnSpc>
                <a:spcPct val="107000"/>
              </a:lnSpc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694393" y="6406189"/>
            <a:ext cx="2943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©Fot</a:t>
            </a:r>
            <a:r>
              <a:rPr lang="de-DE" sz="1200" i="1" dirty="0">
                <a:solidFill>
                  <a:schemeClr val="bg1"/>
                </a:solidFill>
              </a:rPr>
              <a:t>. Mariusz </a:t>
            </a:r>
            <a:r>
              <a:rPr lang="de-DE" sz="1200" i="1" dirty="0" err="1" smtClean="0">
                <a:solidFill>
                  <a:schemeClr val="bg1"/>
                </a:solidFill>
              </a:rPr>
              <a:t>Cieszewski</a:t>
            </a:r>
            <a:r>
              <a:rPr lang="de-DE" sz="1200" i="1" dirty="0" smtClean="0">
                <a:solidFill>
                  <a:schemeClr val="bg1"/>
                </a:solidFill>
              </a:rPr>
              <a:t> (MSZ)/ flickr.com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595684" y="5267327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10600922" y="5267326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10606160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10609624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10615043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10611398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10616636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10611398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10616636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10616635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10616635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10616635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10607435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10616635" y="526782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0607327" y="5268886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10614861" y="52658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77753" y="816797"/>
            <a:ext cx="988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</a:t>
            </a:r>
            <a:r>
              <a:rPr lang="de-DE" sz="2000" b="1" dirty="0" smtClean="0"/>
              <a:t>30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19299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70490" y="602019"/>
            <a:ext cx="3177989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 gibt es in Polen </a:t>
            </a:r>
            <a:r>
              <a:rPr lang="de-DE" sz="2000" b="1" u="sng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nicht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Czego </a:t>
            </a:r>
            <a:r>
              <a:rPr lang="pl-PL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 ma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 Polsce?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78" y="675792"/>
            <a:ext cx="687127" cy="6871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57" y="1568437"/>
            <a:ext cx="3895130" cy="259675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479" y="2446659"/>
            <a:ext cx="3917551" cy="26117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48" y="4245605"/>
            <a:ext cx="3626570" cy="241771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296581" y="2002138"/>
            <a:ext cx="4016187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eine Wüste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pustyni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einen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erloschenen Vulkan 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wygasłego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wulkanu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einen Regenwald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lasu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deszczowego</a:t>
            </a:r>
            <a:endParaRPr lang="de-DE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2389959" y="3910609"/>
            <a:ext cx="2133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bg1"/>
                </a:solidFill>
              </a:rPr>
              <a:t>Fot. </a:t>
            </a:r>
            <a:r>
              <a:rPr lang="de-DE" sz="1000" i="1" dirty="0" err="1" smtClean="0">
                <a:solidFill>
                  <a:schemeClr val="bg1"/>
                </a:solidFill>
              </a:rPr>
              <a:t>RocketPowerNow</a:t>
            </a:r>
            <a:r>
              <a:rPr lang="de-DE" sz="1000" i="1" dirty="0" smtClean="0">
                <a:solidFill>
                  <a:schemeClr val="bg1"/>
                </a:solidFill>
              </a:rPr>
              <a:t>/ pixabay.com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891556" y="4738104"/>
            <a:ext cx="1524228" cy="24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bg1"/>
                </a:solidFill>
              </a:rPr>
              <a:t>Fot. </a:t>
            </a:r>
            <a:r>
              <a:rPr lang="de-DE" sz="1000" i="1" dirty="0" err="1" smtClean="0">
                <a:solidFill>
                  <a:schemeClr val="bg1"/>
                </a:solidFill>
              </a:rPr>
              <a:t>Pexels</a:t>
            </a:r>
            <a:r>
              <a:rPr lang="de-DE" sz="1000" i="1" dirty="0" smtClean="0">
                <a:solidFill>
                  <a:schemeClr val="bg1"/>
                </a:solidFill>
              </a:rPr>
              <a:t>/ pixabay.com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516822" y="6408645"/>
            <a:ext cx="21316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bg1"/>
                </a:solidFill>
              </a:rPr>
              <a:t>Fot. </a:t>
            </a:r>
            <a:r>
              <a:rPr lang="de-DE" sz="1000" i="1" dirty="0" err="1" smtClean="0">
                <a:solidFill>
                  <a:schemeClr val="bg1"/>
                </a:solidFill>
              </a:rPr>
              <a:t>DarkmoonArt_de</a:t>
            </a:r>
            <a:r>
              <a:rPr lang="de-DE" sz="1000" i="1" dirty="0" smtClean="0">
                <a:solidFill>
                  <a:schemeClr val="bg1"/>
                </a:solidFill>
              </a:rPr>
              <a:t>/ pixabay.com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28" name="Oval 18"/>
          <p:cNvSpPr>
            <a:spLocks noChangeArrowheads="1"/>
          </p:cNvSpPr>
          <p:nvPr/>
        </p:nvSpPr>
        <p:spPr bwMode="auto">
          <a:xfrm>
            <a:off x="10599534" y="5326375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10585595" y="534938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30" name="Oval 20"/>
          <p:cNvSpPr>
            <a:spLocks noChangeArrowheads="1"/>
          </p:cNvSpPr>
          <p:nvPr/>
        </p:nvSpPr>
        <p:spPr bwMode="auto">
          <a:xfrm>
            <a:off x="10590833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31" name="Oval 21"/>
          <p:cNvSpPr>
            <a:spLocks noChangeArrowheads="1"/>
          </p:cNvSpPr>
          <p:nvPr/>
        </p:nvSpPr>
        <p:spPr bwMode="auto">
          <a:xfrm>
            <a:off x="10594297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2" name="Oval 22"/>
          <p:cNvSpPr>
            <a:spLocks noChangeArrowheads="1"/>
          </p:cNvSpPr>
          <p:nvPr/>
        </p:nvSpPr>
        <p:spPr bwMode="auto">
          <a:xfrm>
            <a:off x="10599716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10596071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10601309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5" name="Oval 25"/>
          <p:cNvSpPr>
            <a:spLocks noChangeArrowheads="1"/>
          </p:cNvSpPr>
          <p:nvPr/>
        </p:nvSpPr>
        <p:spPr bwMode="auto">
          <a:xfrm>
            <a:off x="10596071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6" name="Oval 26"/>
          <p:cNvSpPr>
            <a:spLocks noChangeArrowheads="1"/>
          </p:cNvSpPr>
          <p:nvPr/>
        </p:nvSpPr>
        <p:spPr bwMode="auto">
          <a:xfrm>
            <a:off x="10601309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10601308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10601308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10601308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10592108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1" name="Oval 31"/>
          <p:cNvSpPr>
            <a:spLocks noChangeArrowheads="1"/>
          </p:cNvSpPr>
          <p:nvPr/>
        </p:nvSpPr>
        <p:spPr bwMode="auto">
          <a:xfrm>
            <a:off x="10601308" y="5349885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2" name="Oval 32"/>
          <p:cNvSpPr>
            <a:spLocks noChangeArrowheads="1"/>
          </p:cNvSpPr>
          <p:nvPr/>
        </p:nvSpPr>
        <p:spPr bwMode="auto">
          <a:xfrm>
            <a:off x="10592000" y="535094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10599534" y="534789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63639" y="802962"/>
            <a:ext cx="1006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31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9365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44997" y="553143"/>
            <a:ext cx="995530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Polen ist der weltweit zweitgrößte Produzent einer Obstsorte.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Welcher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Polska znajduje się na drugim miejscu na świecie w produkcji pewnego owocu. Jakiego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91" y="608558"/>
            <a:ext cx="548688" cy="5486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232405" y="2340337"/>
            <a:ext cx="3993777" cy="3475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Stachelbeeren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agrestu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schwarze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Johannisbeeren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czarnej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porzeczki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AutoNum type="alphaLcParenR" startAt="3"/>
            </a:pP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Heidelbeeren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jagód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l-PL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e-DE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785" y="1442368"/>
            <a:ext cx="7775061" cy="4373472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200137" y="5452411"/>
            <a:ext cx="2381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</a:t>
            </a:r>
            <a:r>
              <a:rPr lang="de-DE" sz="1200" i="1" dirty="0" smtClean="0">
                <a:solidFill>
                  <a:schemeClr val="bg1"/>
                </a:solidFill>
              </a:rPr>
              <a:t>C</a:t>
            </a:r>
            <a:r>
              <a:rPr lang="pl-PL" sz="1200" i="1" dirty="0" err="1" smtClean="0">
                <a:solidFill>
                  <a:schemeClr val="bg1"/>
                </a:solidFill>
              </a:rPr>
              <a:t>anva</a:t>
            </a:r>
            <a:r>
              <a:rPr lang="de-DE" sz="1200" i="1" dirty="0" smtClean="0">
                <a:solidFill>
                  <a:schemeClr val="bg1"/>
                </a:solidFill>
              </a:rPr>
              <a:t>.</a:t>
            </a:r>
            <a:r>
              <a:rPr lang="de-DE" sz="1200" i="1" dirty="0" err="1" smtClean="0">
                <a:solidFill>
                  <a:schemeClr val="bg1"/>
                </a:solidFill>
              </a:rPr>
              <a:t>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536582" y="519980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1541820" y="519979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1547058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1550522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555941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1552296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1557534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1552296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1557534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1557533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1557533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557533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6" name="Oval 30"/>
          <p:cNvSpPr>
            <a:spLocks noChangeArrowheads="1"/>
          </p:cNvSpPr>
          <p:nvPr/>
        </p:nvSpPr>
        <p:spPr bwMode="auto">
          <a:xfrm>
            <a:off x="1548333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7" name="Oval 31"/>
          <p:cNvSpPr>
            <a:spLocks noChangeArrowheads="1"/>
          </p:cNvSpPr>
          <p:nvPr/>
        </p:nvSpPr>
        <p:spPr bwMode="auto">
          <a:xfrm>
            <a:off x="1557533" y="5200297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>
            <a:off x="1548225" y="520135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9" name="Oval 33"/>
          <p:cNvSpPr>
            <a:spLocks noChangeArrowheads="1"/>
          </p:cNvSpPr>
          <p:nvPr/>
        </p:nvSpPr>
        <p:spPr bwMode="auto">
          <a:xfrm>
            <a:off x="1555759" y="519830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28789" y="682847"/>
            <a:ext cx="916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32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84047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29553" y="537883"/>
            <a:ext cx="660250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 sind die Lieblingssportarten der Polinnen und Polen?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Jakie są najpopularniejsze sporty wśród Polaków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191" y="608558"/>
            <a:ext cx="548688" cy="5486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888124" y="2035722"/>
            <a:ext cx="4353655" cy="2595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Fitnesssport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und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Schwimmen 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siłownia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pływanie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Laufen und Fußball  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bieganie i piłka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nożna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Radfahren und Laufen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jazda na rowerze i bieganie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0" y="1453676"/>
            <a:ext cx="7954101" cy="4474182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7068694" y="1481868"/>
            <a:ext cx="1326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smtClean="0">
                <a:solidFill>
                  <a:schemeClr val="bg1"/>
                </a:solidFill>
              </a:rPr>
              <a:t>Fot. </a:t>
            </a:r>
            <a:r>
              <a:rPr lang="pl-PL" sz="1200" i="1" dirty="0" err="1" smtClean="0">
                <a:solidFill>
                  <a:schemeClr val="bg1"/>
                </a:solidFill>
              </a:rPr>
              <a:t>Canva</a:t>
            </a:r>
            <a:r>
              <a:rPr lang="de-DE" sz="1200" i="1" dirty="0" smtClean="0">
                <a:solidFill>
                  <a:schemeClr val="bg1"/>
                </a:solidFill>
              </a:rPr>
              <a:t>.</a:t>
            </a:r>
            <a:r>
              <a:rPr lang="de-DE" sz="1200" i="1" dirty="0" err="1" smtClean="0">
                <a:solidFill>
                  <a:schemeClr val="bg1"/>
                </a:solidFill>
              </a:rPr>
              <a:t>co</a:t>
            </a:r>
            <a:r>
              <a:rPr lang="pl-PL" sz="1200" i="1" dirty="0" smtClean="0">
                <a:solidFill>
                  <a:schemeClr val="bg1"/>
                </a:solidFill>
              </a:rPr>
              <a:t>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19" name="Oval 18"/>
          <p:cNvSpPr>
            <a:spLocks noChangeArrowheads="1"/>
          </p:cNvSpPr>
          <p:nvPr/>
        </p:nvSpPr>
        <p:spPr bwMode="auto">
          <a:xfrm>
            <a:off x="9617901" y="510715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9598725" y="511120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9603963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9607427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9612846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9609201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9614439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9609201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7" name="Oval 26"/>
          <p:cNvSpPr>
            <a:spLocks noChangeArrowheads="1"/>
          </p:cNvSpPr>
          <p:nvPr/>
        </p:nvSpPr>
        <p:spPr bwMode="auto">
          <a:xfrm>
            <a:off x="9614439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9614438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29" name="Oval 28"/>
          <p:cNvSpPr>
            <a:spLocks noChangeArrowheads="1"/>
          </p:cNvSpPr>
          <p:nvPr/>
        </p:nvSpPr>
        <p:spPr bwMode="auto">
          <a:xfrm>
            <a:off x="9614438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9614438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9605238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9614438" y="51117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9605130" y="511276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9612664" y="510971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68471" y="682847"/>
            <a:ext cx="96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</a:t>
            </a:r>
            <a:r>
              <a:rPr lang="de-DE" sz="2000" b="1" dirty="0" smtClean="0"/>
              <a:t>33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25715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71282" y="364421"/>
            <a:ext cx="979394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Zusammen mit welchem Land hat Polen die Fußball-Europameisterschaft 2012 ausgerichtet?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jakim drugim krajem Polska zorganizowała Mistrzostwa Europy w Piłce Nożnej w 2012 r.?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4" y="1805197"/>
            <a:ext cx="7254825" cy="483536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7897597" y="2533851"/>
            <a:ext cx="251908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Ukraine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Ukrainą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Tschechien 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Czechami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Slowakei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ze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Słowacją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542" y="433745"/>
            <a:ext cx="609443" cy="609443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483064" y="6323723"/>
            <a:ext cx="3117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©Fot</a:t>
            </a:r>
            <a:r>
              <a:rPr lang="de-DE" sz="1200" i="1" dirty="0">
                <a:solidFill>
                  <a:schemeClr val="bg1"/>
                </a:solidFill>
              </a:rPr>
              <a:t>. Fot. Mariusz </a:t>
            </a:r>
            <a:r>
              <a:rPr lang="de-DE" sz="1200" i="1" dirty="0" err="1" smtClean="0">
                <a:solidFill>
                  <a:schemeClr val="bg1"/>
                </a:solidFill>
              </a:rPr>
              <a:t>Cieszewski</a:t>
            </a:r>
            <a:r>
              <a:rPr lang="de-DE" sz="1200" i="1" dirty="0" smtClean="0">
                <a:solidFill>
                  <a:schemeClr val="bg1"/>
                </a:solidFill>
              </a:rPr>
              <a:t> (MSZ)/ flickr.com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897597" y="4285237"/>
            <a:ext cx="29876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10267753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0253814" y="519821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0259052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262516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267935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0264290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269528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0264290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0269528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269527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0269527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269527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0260327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0269527" y="519871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260219" y="519977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267753" y="519672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80304" y="508035"/>
            <a:ext cx="890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</a:t>
            </a:r>
            <a:r>
              <a:rPr lang="de-DE" sz="2000" b="1" dirty="0" smtClean="0"/>
              <a:t>34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498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083" y="924754"/>
            <a:ext cx="4369884" cy="582847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225520" y="6394198"/>
            <a:ext cx="1427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smtClean="0">
                <a:solidFill>
                  <a:schemeClr val="bg1"/>
                </a:solidFill>
              </a:rPr>
              <a:t>Fot. Matthias Kneip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05287" y="1608362"/>
            <a:ext cx="612120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rgbClr val="0070C0"/>
                </a:solidFill>
              </a:rPr>
              <a:t>Einer der größten Gartenzwerge der Welt steht in der polnischen Stadt </a:t>
            </a:r>
            <a:r>
              <a:rPr lang="de-DE" sz="2000" b="1" dirty="0" err="1">
                <a:solidFill>
                  <a:srgbClr val="0070C0"/>
                </a:solidFill>
              </a:rPr>
              <a:t>Neusalz</a:t>
            </a:r>
            <a:r>
              <a:rPr lang="de-DE" sz="2000" b="1" dirty="0">
                <a:solidFill>
                  <a:srgbClr val="0070C0"/>
                </a:solidFill>
              </a:rPr>
              <a:t> an der Oder (</a:t>
            </a:r>
            <a:r>
              <a:rPr lang="de-DE" sz="2000" b="1" dirty="0" err="1">
                <a:solidFill>
                  <a:srgbClr val="0070C0"/>
                </a:solidFill>
              </a:rPr>
              <a:t>Nowa</a:t>
            </a:r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err="1">
                <a:solidFill>
                  <a:srgbClr val="0070C0"/>
                </a:solidFill>
              </a:rPr>
              <a:t>Sól</a:t>
            </a:r>
            <a:r>
              <a:rPr lang="de-DE" sz="2000" b="1" dirty="0">
                <a:solidFill>
                  <a:srgbClr val="0070C0"/>
                </a:solidFill>
              </a:rPr>
              <a:t>) in der Woiwodschaft Niederschlesien. Wie hoch ist er</a:t>
            </a:r>
            <a:r>
              <a:rPr lang="de-DE" sz="2000" b="1" dirty="0" smtClean="0">
                <a:solidFill>
                  <a:srgbClr val="0070C0"/>
                </a:solidFill>
              </a:rPr>
              <a:t>?</a:t>
            </a:r>
            <a:endParaRPr lang="pl-PL" sz="2000" b="1" dirty="0" smtClean="0">
              <a:solidFill>
                <a:srgbClr val="0070C0"/>
              </a:solidFill>
            </a:endParaRPr>
          </a:p>
          <a:p>
            <a:endParaRPr lang="pl-PL" sz="1000" b="1" dirty="0">
              <a:solidFill>
                <a:srgbClr val="0070C0"/>
              </a:solidFill>
            </a:endParaRPr>
          </a:p>
          <a:p>
            <a:r>
              <a:rPr lang="pl-PL" sz="2000" b="1" dirty="0"/>
              <a:t>Jeden z najwyższych krasnali ogrodowych na świecie stoi w polskim mieście Nowa Sól w województwie dolnośląskim. Jakiego jest wzrostu?</a:t>
            </a:r>
            <a:endParaRPr lang="de-DE" sz="2000" b="1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705287" y="3978242"/>
            <a:ext cx="16572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pl-PL" sz="2000" b="1" dirty="0" smtClean="0">
                <a:solidFill>
                  <a:srgbClr val="0070C0"/>
                </a:solidFill>
              </a:rPr>
              <a:t>2,5 m</a:t>
            </a:r>
            <a:endParaRPr lang="de-DE" sz="2000" b="1" dirty="0" smtClean="0">
              <a:solidFill>
                <a:srgbClr val="0070C0"/>
              </a:solidFill>
            </a:endParaRPr>
          </a:p>
          <a:p>
            <a:pPr marL="457200" indent="-457200">
              <a:buAutoNum type="alphaLcParenR"/>
            </a:pPr>
            <a:endParaRPr lang="de-DE" sz="1000" b="1" dirty="0" smtClean="0">
              <a:solidFill>
                <a:srgbClr val="0070C0"/>
              </a:solidFill>
            </a:endParaRPr>
          </a:p>
          <a:p>
            <a:pPr marL="457200" lvl="0" indent="-457200">
              <a:buAutoNum type="alphaLcParenR" startAt="2"/>
            </a:pPr>
            <a:r>
              <a:rPr lang="pl-PL" sz="2000" b="1" dirty="0" smtClean="0">
                <a:solidFill>
                  <a:srgbClr val="0070C0"/>
                </a:solidFill>
              </a:rPr>
              <a:t>5,4 m</a:t>
            </a:r>
            <a:endParaRPr lang="de-DE" sz="2000" b="1" dirty="0" smtClean="0">
              <a:solidFill>
                <a:srgbClr val="0070C0"/>
              </a:solidFill>
            </a:endParaRPr>
          </a:p>
          <a:p>
            <a:pPr marL="457200" lvl="0" indent="-457200">
              <a:buAutoNum type="alphaLcParenR" startAt="2"/>
            </a:pPr>
            <a:endParaRPr lang="de-DE" sz="1000" b="1" dirty="0" smtClean="0">
              <a:solidFill>
                <a:srgbClr val="0070C0"/>
              </a:solidFill>
            </a:endParaRPr>
          </a:p>
          <a:p>
            <a:pPr lvl="0"/>
            <a:r>
              <a:rPr lang="pl-PL" sz="2000" b="1" dirty="0">
                <a:solidFill>
                  <a:srgbClr val="0070C0"/>
                </a:solidFill>
              </a:rPr>
              <a:t>c</a:t>
            </a:r>
            <a:r>
              <a:rPr lang="pl-PL" sz="2000" b="1" dirty="0" smtClean="0">
                <a:solidFill>
                  <a:srgbClr val="0070C0"/>
                </a:solidFill>
              </a:rPr>
              <a:t>)</a:t>
            </a:r>
            <a:r>
              <a:rPr lang="de-DE" sz="2000" b="1" dirty="0" smtClean="0">
                <a:solidFill>
                  <a:srgbClr val="0070C0"/>
                </a:solidFill>
              </a:rPr>
              <a:t>   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>
                <a:solidFill>
                  <a:srgbClr val="0070C0"/>
                </a:solidFill>
              </a:rPr>
              <a:t>12,1 m</a:t>
            </a:r>
            <a:endParaRPr lang="de-DE" sz="2000" b="1" dirty="0">
              <a:solidFill>
                <a:prstClr val="black"/>
              </a:solidFill>
            </a:endParaRPr>
          </a:p>
          <a:p>
            <a:pPr lvl="0"/>
            <a:endParaRPr lang="de-DE" sz="2000" b="1" dirty="0">
              <a:solidFill>
                <a:prstClr val="black"/>
              </a:solidFill>
            </a:endParaRPr>
          </a:p>
          <a:p>
            <a:endParaRPr lang="de-DE" sz="2000" b="1" dirty="0"/>
          </a:p>
        </p:txBody>
      </p:sp>
      <p:sp>
        <p:nvSpPr>
          <p:cNvPr id="8" name="Oval 18"/>
          <p:cNvSpPr>
            <a:spLocks noChangeArrowheads="1"/>
          </p:cNvSpPr>
          <p:nvPr/>
        </p:nvSpPr>
        <p:spPr bwMode="auto">
          <a:xfrm>
            <a:off x="4526985" y="5098521"/>
            <a:ext cx="1235075" cy="1256590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4513046" y="5121532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0" name="Oval 20"/>
          <p:cNvSpPr>
            <a:spLocks noChangeArrowheads="1"/>
          </p:cNvSpPr>
          <p:nvPr/>
        </p:nvSpPr>
        <p:spPr bwMode="auto">
          <a:xfrm>
            <a:off x="4518284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1" name="Oval 21"/>
          <p:cNvSpPr>
            <a:spLocks noChangeArrowheads="1"/>
          </p:cNvSpPr>
          <p:nvPr/>
        </p:nvSpPr>
        <p:spPr bwMode="auto">
          <a:xfrm>
            <a:off x="4521748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2" name="Oval 22"/>
          <p:cNvSpPr>
            <a:spLocks noChangeArrowheads="1"/>
          </p:cNvSpPr>
          <p:nvPr/>
        </p:nvSpPr>
        <p:spPr bwMode="auto">
          <a:xfrm>
            <a:off x="4527167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4523522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4" name="Oval 24"/>
          <p:cNvSpPr>
            <a:spLocks noChangeArrowheads="1"/>
          </p:cNvSpPr>
          <p:nvPr/>
        </p:nvSpPr>
        <p:spPr bwMode="auto">
          <a:xfrm>
            <a:off x="4528760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4523522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4528760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4528759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4528759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9" name="Oval 29"/>
          <p:cNvSpPr>
            <a:spLocks noChangeArrowheads="1"/>
          </p:cNvSpPr>
          <p:nvPr/>
        </p:nvSpPr>
        <p:spPr bwMode="auto">
          <a:xfrm>
            <a:off x="4528759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0" name="Oval 30"/>
          <p:cNvSpPr>
            <a:spLocks noChangeArrowheads="1"/>
          </p:cNvSpPr>
          <p:nvPr/>
        </p:nvSpPr>
        <p:spPr bwMode="auto">
          <a:xfrm>
            <a:off x="4519559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1" name="Oval 31"/>
          <p:cNvSpPr>
            <a:spLocks noChangeArrowheads="1"/>
          </p:cNvSpPr>
          <p:nvPr/>
        </p:nvSpPr>
        <p:spPr bwMode="auto">
          <a:xfrm>
            <a:off x="4528759" y="512203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2" name="Oval 32"/>
          <p:cNvSpPr>
            <a:spLocks noChangeArrowheads="1"/>
          </p:cNvSpPr>
          <p:nvPr/>
        </p:nvSpPr>
        <p:spPr bwMode="auto">
          <a:xfrm>
            <a:off x="4519451" y="5123092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3" name="Oval 33"/>
          <p:cNvSpPr>
            <a:spLocks noChangeArrowheads="1"/>
          </p:cNvSpPr>
          <p:nvPr/>
        </p:nvSpPr>
        <p:spPr bwMode="auto">
          <a:xfrm>
            <a:off x="4526985" y="51200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14" y="685678"/>
            <a:ext cx="645580" cy="64558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42253" y="808413"/>
            <a:ext cx="991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</a:t>
            </a:r>
            <a:r>
              <a:rPr lang="de-DE" sz="2000" b="1" dirty="0" smtClean="0"/>
              <a:t>35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195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17494" y="282388"/>
            <a:ext cx="105335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Ort Kulm (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Chełmno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ist auch als „Stadt der Verliebten“ bekannt. Wessen Reliquie wird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dortigen Pfarrkirche aufbewahrt?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Miejscowość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Chełmno znana jest jako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„miasto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zakochanych”. Czyje relikwie przechowywane są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tamtejszym kościele farnym?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37565" y="2335541"/>
            <a:ext cx="45899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	des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heiligen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Valentin 	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św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Walentego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000000"/>
              </a:buClr>
              <a:buFont typeface="+mj-lt"/>
              <a:buAutoNum type="alphaLcParenR"/>
            </a:pPr>
            <a:endParaRPr lang="de-DE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	der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heiligen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Elisabeth 	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św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Elżbiety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000000"/>
              </a:buClr>
              <a:buFont typeface="+mj-lt"/>
              <a:buAutoNum type="alphaLcParenR"/>
            </a:pPr>
            <a:endParaRPr lang="de-DE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c)	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heiligen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Maria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Najświętszej Marii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Panny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239" y="1427759"/>
            <a:ext cx="6983505" cy="52376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565" y="393405"/>
            <a:ext cx="592184" cy="592184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9433109" y="1542059"/>
            <a:ext cx="278130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Dariusz </a:t>
            </a:r>
            <a:r>
              <a:rPr lang="de-DE" sz="1200" i="1" dirty="0" err="1" smtClean="0">
                <a:solidFill>
                  <a:schemeClr val="bg1"/>
                </a:solidFill>
              </a:rPr>
              <a:t>Staniszewski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9" name="Oval 18"/>
          <p:cNvSpPr>
            <a:spLocks noChangeArrowheads="1"/>
          </p:cNvSpPr>
          <p:nvPr/>
        </p:nvSpPr>
        <p:spPr bwMode="auto">
          <a:xfrm>
            <a:off x="1842865" y="522272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30" name="Oval 19"/>
          <p:cNvSpPr>
            <a:spLocks noChangeArrowheads="1"/>
          </p:cNvSpPr>
          <p:nvPr/>
        </p:nvSpPr>
        <p:spPr bwMode="auto">
          <a:xfrm>
            <a:off x="1848103" y="522272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1853341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1856805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1862224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4" name="Oval 23"/>
          <p:cNvSpPr>
            <a:spLocks noChangeArrowheads="1"/>
          </p:cNvSpPr>
          <p:nvPr/>
        </p:nvSpPr>
        <p:spPr bwMode="auto">
          <a:xfrm>
            <a:off x="1858579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1863817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6" name="Oval 25"/>
          <p:cNvSpPr>
            <a:spLocks noChangeArrowheads="1"/>
          </p:cNvSpPr>
          <p:nvPr/>
        </p:nvSpPr>
        <p:spPr bwMode="auto">
          <a:xfrm>
            <a:off x="1858579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1863817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1863816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1863816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0" name="Oval 29"/>
          <p:cNvSpPr>
            <a:spLocks noChangeArrowheads="1"/>
          </p:cNvSpPr>
          <p:nvPr/>
        </p:nvSpPr>
        <p:spPr bwMode="auto">
          <a:xfrm>
            <a:off x="1863816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41" name="Oval 30"/>
          <p:cNvSpPr>
            <a:spLocks noChangeArrowheads="1"/>
          </p:cNvSpPr>
          <p:nvPr/>
        </p:nvSpPr>
        <p:spPr bwMode="auto">
          <a:xfrm>
            <a:off x="1854616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1863816" y="522321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3" name="Oval 32"/>
          <p:cNvSpPr>
            <a:spLocks noChangeArrowheads="1"/>
          </p:cNvSpPr>
          <p:nvPr/>
        </p:nvSpPr>
        <p:spPr bwMode="auto">
          <a:xfrm>
            <a:off x="1854508" y="522428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4" name="Oval 33"/>
          <p:cNvSpPr>
            <a:spLocks noChangeArrowheads="1"/>
          </p:cNvSpPr>
          <p:nvPr/>
        </p:nvSpPr>
        <p:spPr bwMode="auto">
          <a:xfrm>
            <a:off x="1862042" y="522122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1668" y="467694"/>
            <a:ext cx="875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</a:t>
            </a:r>
            <a:r>
              <a:rPr lang="de-DE" sz="2000" b="1" dirty="0" smtClean="0"/>
              <a:t>36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89436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461247" y="612908"/>
            <a:ext cx="784411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Welches Gebäude ist der größte Backsteinbau Europas?  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Jaki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zamek jest największą gotycką budowlą w Europie?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7530861" y="1990245"/>
            <a:ext cx="498031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	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das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Wawel-Schloss in Krakau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Zamek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Królewski na Wawelu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Krakowie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Marienburg  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Zamek w Malborku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Schloss Fürstenstein  </a:t>
            </a:r>
            <a:endParaRPr lang="de-DE" sz="2000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Zamek Książ w Wałbrzychu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31" y="675792"/>
            <a:ext cx="687127" cy="687127"/>
          </a:xfrm>
          <a:prstGeom prst="rect">
            <a:avLst/>
          </a:prstGeom>
        </p:spPr>
      </p:pic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10505209" y="5402894"/>
            <a:ext cx="1314038" cy="1235929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10491270" y="5425552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0496508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10499972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10505391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10501746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0506984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3" name="Oval 25"/>
          <p:cNvSpPr>
            <a:spLocks noChangeArrowheads="1"/>
          </p:cNvSpPr>
          <p:nvPr/>
        </p:nvSpPr>
        <p:spPr bwMode="auto">
          <a:xfrm>
            <a:off x="10501746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0506984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10506983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10506983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10506983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8" name="Oval 30"/>
          <p:cNvSpPr>
            <a:spLocks noChangeArrowheads="1"/>
          </p:cNvSpPr>
          <p:nvPr/>
        </p:nvSpPr>
        <p:spPr bwMode="auto">
          <a:xfrm>
            <a:off x="10497783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10506983" y="5426050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0" name="Oval 32"/>
          <p:cNvSpPr>
            <a:spLocks noChangeArrowheads="1"/>
          </p:cNvSpPr>
          <p:nvPr/>
        </p:nvSpPr>
        <p:spPr bwMode="auto">
          <a:xfrm>
            <a:off x="10497675" y="5427112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1" name="Oval 33"/>
          <p:cNvSpPr>
            <a:spLocks noChangeArrowheads="1"/>
          </p:cNvSpPr>
          <p:nvPr/>
        </p:nvSpPr>
        <p:spPr bwMode="auto">
          <a:xfrm>
            <a:off x="10505209" y="5424055"/>
            <a:ext cx="1314038" cy="1214768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38024" y="5900525"/>
            <a:ext cx="19240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/>
              <a:t>Fot</a:t>
            </a:r>
            <a:r>
              <a:rPr lang="de-DE" sz="1200" i="1" dirty="0"/>
              <a:t>. </a:t>
            </a:r>
            <a:r>
              <a:rPr lang="de-DE" sz="1200" i="1" dirty="0" smtClean="0"/>
              <a:t>Canva.com</a:t>
            </a:r>
            <a:endParaRPr lang="de-DE" sz="1200" i="1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62" y="1701844"/>
            <a:ext cx="7525564" cy="423313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99245" y="814780"/>
            <a:ext cx="106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</a:t>
            </a:r>
            <a:r>
              <a:rPr lang="de-DE" sz="2000" b="1" dirty="0" smtClean="0"/>
              <a:t>37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46841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58434" y="369978"/>
            <a:ext cx="54505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welcher polnischen Stadt sind mehr als 600 bronzene Zwerge zu Hause?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którym polskim mieście mieszka ponad 600 wykonanych z brązu krasnali?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031453" y="2381902"/>
            <a:ext cx="5235621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Breslau (Wrocław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lang="de-DE" sz="2000" b="1" dirty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 Wrocławiu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4472C4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	in Krakau (Kraków)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w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Krakowie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c)   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in Lublin</a:t>
            </a:r>
          </a:p>
          <a:p>
            <a:pPr lvl="0"/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      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w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Lublinie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37168" y="1636204"/>
            <a:ext cx="5808741" cy="435655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31" y="675792"/>
            <a:ext cx="687127" cy="687127"/>
          </a:xfrm>
          <a:prstGeom prst="rect">
            <a:avLst/>
          </a:prstGeom>
        </p:spPr>
      </p:pic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4639498" y="5409833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4620322" y="5413884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4625560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4629024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4634443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4630798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4636036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3" name="Oval 25"/>
          <p:cNvSpPr>
            <a:spLocks noChangeArrowheads="1"/>
          </p:cNvSpPr>
          <p:nvPr/>
        </p:nvSpPr>
        <p:spPr bwMode="auto">
          <a:xfrm>
            <a:off x="4630798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4636036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4636035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4636035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4636035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8" name="Oval 30"/>
          <p:cNvSpPr>
            <a:spLocks noChangeArrowheads="1"/>
          </p:cNvSpPr>
          <p:nvPr/>
        </p:nvSpPr>
        <p:spPr bwMode="auto">
          <a:xfrm>
            <a:off x="4626835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4636035" y="5414382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0" name="Oval 32"/>
          <p:cNvSpPr>
            <a:spLocks noChangeArrowheads="1"/>
          </p:cNvSpPr>
          <p:nvPr/>
        </p:nvSpPr>
        <p:spPr bwMode="auto">
          <a:xfrm>
            <a:off x="4626727" y="5415444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1" name="Oval 33"/>
          <p:cNvSpPr>
            <a:spLocks noChangeArrowheads="1"/>
          </p:cNvSpPr>
          <p:nvPr/>
        </p:nvSpPr>
        <p:spPr bwMode="auto">
          <a:xfrm>
            <a:off x="4634261" y="5412387"/>
            <a:ext cx="1293668" cy="1201567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231839" y="6216938"/>
            <a:ext cx="14097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Fot. Amelia </a:t>
            </a:r>
            <a:r>
              <a:rPr lang="de-DE" sz="1200" i="1" dirty="0" err="1"/>
              <a:t>Bajorek</a:t>
            </a:r>
            <a:endParaRPr lang="de-DE" sz="1200" i="1" dirty="0"/>
          </a:p>
        </p:txBody>
      </p:sp>
      <p:sp>
        <p:nvSpPr>
          <p:cNvPr id="24" name="Rechteck 23"/>
          <p:cNvSpPr/>
          <p:nvPr/>
        </p:nvSpPr>
        <p:spPr>
          <a:xfrm>
            <a:off x="1446880" y="4234222"/>
            <a:ext cx="28368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/>
            </a:r>
            <a:b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de-DE" sz="2000" dirty="0"/>
          </a:p>
        </p:txBody>
      </p:sp>
      <p:sp>
        <p:nvSpPr>
          <p:cNvPr id="23" name="Textfeld 22"/>
          <p:cNvSpPr txBox="1"/>
          <p:nvPr/>
        </p:nvSpPr>
        <p:spPr>
          <a:xfrm>
            <a:off x="335670" y="819300"/>
            <a:ext cx="1249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 </a:t>
            </a:r>
            <a:r>
              <a:rPr lang="de-DE" sz="2000" b="1" dirty="0" smtClean="0"/>
              <a:t>38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11656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52" y="1377148"/>
            <a:ext cx="7533057" cy="510547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41974" y="252639"/>
            <a:ext cx="105330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heißen die größten Säugetiere Europas, die in Polen unter natürlichen Bedingungen leben?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nazywają się największe ssaki europejskie, żyjące w Polsce w naturalnych warunkach?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8354321" y="3134707"/>
            <a:ext cx="330469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Stiere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byki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1000"/>
              </a:spcBef>
              <a:buClr>
                <a:srgbClr val="000000"/>
              </a:buClr>
              <a:buAutoNum type="alphaLcParenR" startAt="2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Büffel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bawoły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1000"/>
              </a:spcBef>
              <a:buClr>
                <a:srgbClr val="000000"/>
              </a:buClr>
              <a:buAutoNum type="alphaLcParenR" startAt="3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Wisente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żubry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Bef>
                <a:spcPts val="1000"/>
              </a:spcBef>
              <a:buClr>
                <a:srgbClr val="000000"/>
              </a:buClr>
              <a:buAutoNum type="alphaLcParenR" startAt="2"/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84" y="322608"/>
            <a:ext cx="548688" cy="548688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295363" y="6098951"/>
            <a:ext cx="2610387" cy="282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</a:t>
            </a:r>
            <a:r>
              <a:rPr lang="de-DE" sz="1200" i="1" dirty="0" err="1" smtClean="0">
                <a:solidFill>
                  <a:schemeClr val="bg1"/>
                </a:solidFill>
              </a:rPr>
              <a:t>Sumanley</a:t>
            </a:r>
            <a:r>
              <a:rPr lang="de-DE" sz="1200" i="1" dirty="0" smtClean="0">
                <a:solidFill>
                  <a:schemeClr val="bg1"/>
                </a:solidFill>
              </a:rPr>
              <a:t> </a:t>
            </a:r>
            <a:r>
              <a:rPr lang="de-DE" sz="1200" i="1" dirty="0" err="1" smtClean="0">
                <a:solidFill>
                  <a:schemeClr val="bg1"/>
                </a:solidFill>
              </a:rPr>
              <a:t>xulx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557524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10543585" y="167403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10548823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10552287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10557706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10554061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10559299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10554061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10559299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10559298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10559298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10559298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10550098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10559298" y="167453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0549990" y="167559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10557524" y="167254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9" name="Textfeld 38"/>
          <p:cNvSpPr txBox="1"/>
          <p:nvPr/>
        </p:nvSpPr>
        <p:spPr>
          <a:xfrm>
            <a:off x="253812" y="396897"/>
            <a:ext cx="302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0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2" y="1897885"/>
            <a:ext cx="7147995" cy="476533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29" y="592784"/>
            <a:ext cx="793344" cy="79334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447800" y="574446"/>
            <a:ext cx="100339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Danzig (Gdańsk) kann man auf den Spuren welches berühmten deutschen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Schrift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stellers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wandeln?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 brzmi nazwisko znanego niemieckiego pisarza, którego śladami można spacerować </a:t>
            </a:r>
            <a:b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 Gdańsku?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375907" y="2878249"/>
            <a:ext cx="4760260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Wolfgang Herrndorf</a:t>
            </a:r>
          </a:p>
          <a:p>
            <a:pPr lvl="1">
              <a:spcBef>
                <a:spcPts val="1000"/>
              </a:spcBef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Johann 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Wolfang von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Goethe</a:t>
            </a:r>
          </a:p>
          <a:p>
            <a:pPr lvl="1">
              <a:spcBef>
                <a:spcPts val="1000"/>
              </a:spcBef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	Günter Grass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858312" y="6287938"/>
            <a:ext cx="1524000" cy="2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Matthias Kneip</a:t>
            </a: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10432480" y="5432029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10418541" y="545504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10423779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10427243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10432662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10429017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auto">
          <a:xfrm>
            <a:off x="10434255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10429017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10434255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10434254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0434254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10434254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10425054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5" name="Oval 31"/>
          <p:cNvSpPr>
            <a:spLocks noChangeArrowheads="1"/>
          </p:cNvSpPr>
          <p:nvPr/>
        </p:nvSpPr>
        <p:spPr bwMode="auto">
          <a:xfrm>
            <a:off x="10434254" y="5455539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6" name="Oval 32"/>
          <p:cNvSpPr>
            <a:spLocks noChangeArrowheads="1"/>
          </p:cNvSpPr>
          <p:nvPr/>
        </p:nvSpPr>
        <p:spPr bwMode="auto">
          <a:xfrm>
            <a:off x="10424946" y="545660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10432480" y="545354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71263" y="789401"/>
            <a:ext cx="1035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39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95138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5" y="1831745"/>
            <a:ext cx="8256495" cy="490817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319443" y="350934"/>
            <a:ext cx="93232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 hat das Buch „The 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Witcher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 geschrieben? Es war Grundlage für die gleichnamige Filmserie bei einem beliebten 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Streamingdienst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Kto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jest autorem książki „Wiedźmin”? Na jej podstawie powstał serial filmowy o tym samym 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tytule,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wyświetlany w komercyjnej telewizji internetowej.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81" y="642869"/>
            <a:ext cx="548688" cy="54868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534936" y="3076122"/>
            <a:ext cx="313764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Marek Krajewski</a:t>
            </a:r>
          </a:p>
          <a:p>
            <a:pPr marL="685800" lvl="1" indent="-2286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10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Olga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Tokarczuk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685800" lvl="1" indent="-2286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1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Andrzej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Sapkowski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1" indent="-2286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572250" y="6305550"/>
            <a:ext cx="1866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</a:t>
            </a:r>
            <a:r>
              <a:rPr lang="de-DE" sz="1200" i="1" dirty="0" err="1" smtClean="0">
                <a:solidFill>
                  <a:schemeClr val="bg1"/>
                </a:solidFill>
              </a:rPr>
              <a:t>OseBoi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10006022" y="5071973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10011260" y="507197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10016498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10019962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10025381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10021736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4" name="Oval 24"/>
          <p:cNvSpPr>
            <a:spLocks noChangeArrowheads="1"/>
          </p:cNvSpPr>
          <p:nvPr/>
        </p:nvSpPr>
        <p:spPr bwMode="auto">
          <a:xfrm>
            <a:off x="10026974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5" name="Oval 25"/>
          <p:cNvSpPr>
            <a:spLocks noChangeArrowheads="1"/>
          </p:cNvSpPr>
          <p:nvPr/>
        </p:nvSpPr>
        <p:spPr bwMode="auto">
          <a:xfrm>
            <a:off x="10021736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auto">
          <a:xfrm>
            <a:off x="10026974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10026973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10026973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9" name="Oval 29"/>
          <p:cNvSpPr>
            <a:spLocks noChangeArrowheads="1"/>
          </p:cNvSpPr>
          <p:nvPr/>
        </p:nvSpPr>
        <p:spPr bwMode="auto">
          <a:xfrm>
            <a:off x="10026973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0" name="Oval 30"/>
          <p:cNvSpPr>
            <a:spLocks noChangeArrowheads="1"/>
          </p:cNvSpPr>
          <p:nvPr/>
        </p:nvSpPr>
        <p:spPr bwMode="auto">
          <a:xfrm>
            <a:off x="10017773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10026973" y="507247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2" name="Oval 32"/>
          <p:cNvSpPr>
            <a:spLocks noChangeArrowheads="1"/>
          </p:cNvSpPr>
          <p:nvPr/>
        </p:nvSpPr>
        <p:spPr bwMode="auto">
          <a:xfrm>
            <a:off x="10017665" y="507353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3" name="Oval 33"/>
          <p:cNvSpPr>
            <a:spLocks noChangeArrowheads="1"/>
          </p:cNvSpPr>
          <p:nvPr/>
        </p:nvSpPr>
        <p:spPr bwMode="auto">
          <a:xfrm>
            <a:off x="10025199" y="507047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54281" y="717158"/>
            <a:ext cx="759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</a:t>
            </a:r>
            <a:r>
              <a:rPr lang="de-DE" sz="2000" b="1" dirty="0" smtClean="0"/>
              <a:t>40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76549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19" y="1539687"/>
            <a:ext cx="6844554" cy="513341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31" y="675792"/>
            <a:ext cx="687127" cy="68712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461247" y="621805"/>
            <a:ext cx="86509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 kann man in einer polnischen Milchbar (bar 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mleczny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konsumieren?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można zjeść w polskim barze mlecznym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564582" y="2224562"/>
            <a:ext cx="44760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vegetarische Gerichte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potrawy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wegetariańskie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Milch-Cocktails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koktajle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mleczne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Hausmannskost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dania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kuchni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domowej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188323" y="6305520"/>
            <a:ext cx="2190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©Fot</a:t>
            </a:r>
            <a:r>
              <a:rPr lang="de-DE" sz="1200" i="1" dirty="0">
                <a:solidFill>
                  <a:schemeClr val="bg1"/>
                </a:solidFill>
              </a:rPr>
              <a:t>. Maciej </a:t>
            </a:r>
            <a:r>
              <a:rPr lang="de-DE" sz="1200" i="1" dirty="0" err="1" smtClean="0">
                <a:solidFill>
                  <a:schemeClr val="bg1"/>
                </a:solidFill>
              </a:rPr>
              <a:t>Janiec</a:t>
            </a:r>
            <a:r>
              <a:rPr lang="de-DE" sz="1200" i="1" dirty="0" smtClean="0">
                <a:solidFill>
                  <a:schemeClr val="bg1"/>
                </a:solidFill>
              </a:rPr>
              <a:t>/ flickr.com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0518514" y="543952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0523752" y="543952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10528990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10532454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10537873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10534228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10539466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0534228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10539466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10539465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0539465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10539465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10530265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10539465" y="544002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10530157" y="54410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10537691" y="543802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37882" y="775693"/>
            <a:ext cx="1023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41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98821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017492" y="564072"/>
            <a:ext cx="1034527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Welcher polnische Regisseur wurde 2000 mit einem Oskar für sein Lebenswerk ausgezeichnet?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Który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polski reżyser został wyróżniony w 2000 r. Oscarem za całokształt twórczości?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94" y="596721"/>
            <a:ext cx="548688" cy="54868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418" y="1583682"/>
            <a:ext cx="7496108" cy="514410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31694" y="2856021"/>
            <a:ext cx="32586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Andrzej Wajda</a:t>
            </a: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	Roman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Pola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ń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ski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/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c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    Jan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Komasa</a:t>
            </a:r>
            <a:endParaRPr lang="de-DE" sz="2000" dirty="0">
              <a:solidFill>
                <a:prstClr val="black"/>
              </a:solidFill>
            </a:endParaRPr>
          </a:p>
          <a:p>
            <a:pPr lvl="1">
              <a:buClr>
                <a:srgbClr val="000000"/>
              </a:buClr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spcAft>
                <a:spcPts val="0"/>
              </a:spcAft>
              <a:buClr>
                <a:srgbClr val="000000"/>
              </a:buClr>
              <a:buAutoNum type="alphaLcParenR"/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1568767" y="537760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1549591" y="538165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554829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1558293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1563712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1560067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565305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3" name="Oval 25"/>
          <p:cNvSpPr>
            <a:spLocks noChangeArrowheads="1"/>
          </p:cNvSpPr>
          <p:nvPr/>
        </p:nvSpPr>
        <p:spPr bwMode="auto">
          <a:xfrm>
            <a:off x="1560067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565305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1565304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1565304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1565304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8" name="Oval 30"/>
          <p:cNvSpPr>
            <a:spLocks noChangeArrowheads="1"/>
          </p:cNvSpPr>
          <p:nvPr/>
        </p:nvSpPr>
        <p:spPr bwMode="auto">
          <a:xfrm>
            <a:off x="1556104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1565304" y="538215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0" name="Oval 32"/>
          <p:cNvSpPr>
            <a:spLocks noChangeArrowheads="1"/>
          </p:cNvSpPr>
          <p:nvPr/>
        </p:nvSpPr>
        <p:spPr bwMode="auto">
          <a:xfrm>
            <a:off x="1555996" y="538321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1" name="Oval 33"/>
          <p:cNvSpPr>
            <a:spLocks noChangeArrowheads="1"/>
          </p:cNvSpPr>
          <p:nvPr/>
        </p:nvSpPr>
        <p:spPr bwMode="auto">
          <a:xfrm>
            <a:off x="1563530" y="53801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751676" y="6335678"/>
            <a:ext cx="29908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©Fot</a:t>
            </a:r>
            <a:r>
              <a:rPr lang="de-DE" sz="1200" i="1" dirty="0">
                <a:solidFill>
                  <a:schemeClr val="bg1"/>
                </a:solidFill>
              </a:rPr>
              <a:t>. Mariusz </a:t>
            </a:r>
            <a:r>
              <a:rPr lang="de-DE" sz="1200" i="1" dirty="0" err="1" smtClean="0">
                <a:solidFill>
                  <a:schemeClr val="bg1"/>
                </a:solidFill>
              </a:rPr>
              <a:t>Cieszewski</a:t>
            </a:r>
            <a:r>
              <a:rPr lang="de-DE" sz="1200" i="1" dirty="0" smtClean="0">
                <a:solidFill>
                  <a:schemeClr val="bg1"/>
                </a:solidFill>
              </a:rPr>
              <a:t> (MSZ)/ flickr.com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331694" y="3380822"/>
            <a:ext cx="6463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35980" y="656404"/>
            <a:ext cx="712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</a:t>
            </a:r>
            <a:r>
              <a:rPr lang="de-DE" sz="2000" b="1" dirty="0" smtClean="0"/>
              <a:t>42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83634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14" y="581664"/>
            <a:ext cx="548688" cy="5486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98" y="1509534"/>
            <a:ext cx="7881606" cy="521745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272988" y="517998"/>
            <a:ext cx="83551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Das flächenmäßig wievielt größte Land in Europa (ohne Russland) ist Polen?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Którym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pod względem wielkości krajem Europy (bez Rosji) jest Polska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72036" y="2022304"/>
            <a:ext cx="3258670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das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viertgrößte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czwartym 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000000"/>
              </a:buClr>
              <a:buFont typeface="+mj-lt"/>
              <a:buAutoNum type="alphaLcParenR"/>
            </a:pPr>
            <a:endParaRPr lang="de-DE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das neuntgrößte 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dziewiątym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0"/>
              </a:spcAft>
              <a:buClr>
                <a:srgbClr val="000000"/>
              </a:buClr>
              <a:buFont typeface="+mj-lt"/>
              <a:buAutoNum type="alphaLcParenR"/>
            </a:pPr>
            <a:endParaRPr lang="de-DE" sz="10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das zwölftgrößte 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dwunastym</a:t>
            </a:r>
            <a:r>
              <a:rPr lang="de-DE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11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9408304" y="6410217"/>
            <a:ext cx="2476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Robert </a:t>
            </a:r>
            <a:r>
              <a:rPr lang="de-DE" sz="1200" i="1" dirty="0" smtClean="0">
                <a:solidFill>
                  <a:schemeClr val="bg1"/>
                </a:solidFill>
              </a:rPr>
              <a:t>Fotograf/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2" name="Oval 18"/>
          <p:cNvSpPr>
            <a:spLocks noChangeArrowheads="1"/>
          </p:cNvSpPr>
          <p:nvPr/>
        </p:nvSpPr>
        <p:spPr bwMode="auto">
          <a:xfrm>
            <a:off x="1455534" y="5176896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3" name="Oval 19"/>
          <p:cNvSpPr>
            <a:spLocks noChangeArrowheads="1"/>
          </p:cNvSpPr>
          <p:nvPr/>
        </p:nvSpPr>
        <p:spPr bwMode="auto">
          <a:xfrm>
            <a:off x="1441595" y="519990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1446833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1450297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1455716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1452071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auto">
          <a:xfrm>
            <a:off x="1457309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1452071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1457309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1457308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457308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1457308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1448108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5" name="Oval 31"/>
          <p:cNvSpPr>
            <a:spLocks noChangeArrowheads="1"/>
          </p:cNvSpPr>
          <p:nvPr/>
        </p:nvSpPr>
        <p:spPr bwMode="auto">
          <a:xfrm>
            <a:off x="1457308" y="5200406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6" name="Oval 32"/>
          <p:cNvSpPr>
            <a:spLocks noChangeArrowheads="1"/>
          </p:cNvSpPr>
          <p:nvPr/>
        </p:nvSpPr>
        <p:spPr bwMode="auto">
          <a:xfrm>
            <a:off x="1448000" y="5201468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1455534" y="5198411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59004" y="655953"/>
            <a:ext cx="799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</a:t>
            </a:r>
            <a:r>
              <a:rPr lang="de-DE" sz="2000" b="1" dirty="0" smtClean="0"/>
              <a:t>43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64158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1108363" y="269925"/>
            <a:ext cx="88876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Zapiekanka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(das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„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Überbackene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”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ist ein allgegenwärtiges pizzaartiges </a:t>
            </a:r>
            <a:r>
              <a:rPr lang="de-DE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Streetfood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Polen. Was ist der wichtigste Unterschied zu einer Pizza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?</a:t>
            </a:r>
          </a:p>
          <a:p>
            <a:pPr lvl="0">
              <a:spcAft>
                <a:spcPts val="0"/>
              </a:spcAft>
            </a:pP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</a:rPr>
              <a:t>Zapiekanka to wszechobecny w Polsce </a:t>
            </a:r>
            <a:r>
              <a:rPr lang="pl-PL" sz="2000" b="1" dirty="0" err="1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pl-PL" sz="2000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treetfood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</a:rPr>
              <a:t>przypominający pizzę. Jaka jest najważniejsza różnica w stosunku do pizzy?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de-DE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70" y="563754"/>
            <a:ext cx="582465" cy="582465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6565042" y="2110237"/>
            <a:ext cx="56269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a)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Es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wird traditionell mit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Ziegenkäse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überbacken.</a:t>
            </a:r>
          </a:p>
          <a:p>
            <a:pPr lvl="0">
              <a:spcAft>
                <a:spcPts val="0"/>
              </a:spcAft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Tradycyjnie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zapieka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ę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ją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</a:rPr>
              <a:t>kozim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serem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lvl="0"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b)  Der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Grundbelag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ist auf einem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Baguettebrot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</a:p>
          <a:p>
            <a:pPr lvl="0"/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nicht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auf Hefeteig.</a:t>
            </a:r>
          </a:p>
          <a:p>
            <a:pPr lvl="0"/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Jej podstawą jest pieczywo,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nie ciasto</a:t>
            </a:r>
          </a:p>
          <a:p>
            <a:pPr lvl="0"/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 drożdżowe.</a:t>
            </a:r>
            <a:endParaRPr lang="pl-PL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/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) 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Die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Zubereitungszeit ist deutlich länger als bei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lvl="0"/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einer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Pizza.</a:t>
            </a:r>
          </a:p>
          <a:p>
            <a:pPr lvl="0"/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Czas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przygotowania jest znacznie dłuższy niż </a:t>
            </a:r>
            <a:b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w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przypadku pizzy.</a:t>
            </a:r>
          </a:p>
          <a:p>
            <a:pPr lvl="0"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49" y="1831501"/>
            <a:ext cx="5961157" cy="397410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13949" y="5528606"/>
            <a:ext cx="140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Matthias Kneip</a:t>
            </a:r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>
            <a:off x="10278168" y="49235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10258992" y="49640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10264230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10267694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10273113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10269468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10274706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7" name="Oval 25"/>
          <p:cNvSpPr>
            <a:spLocks noChangeArrowheads="1"/>
          </p:cNvSpPr>
          <p:nvPr/>
        </p:nvSpPr>
        <p:spPr bwMode="auto">
          <a:xfrm>
            <a:off x="10269468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10274706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10274705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10274705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1" name="Oval 29"/>
          <p:cNvSpPr>
            <a:spLocks noChangeArrowheads="1"/>
          </p:cNvSpPr>
          <p:nvPr/>
        </p:nvSpPr>
        <p:spPr bwMode="auto">
          <a:xfrm>
            <a:off x="10274705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2" name="Oval 30"/>
          <p:cNvSpPr>
            <a:spLocks noChangeArrowheads="1"/>
          </p:cNvSpPr>
          <p:nvPr/>
        </p:nvSpPr>
        <p:spPr bwMode="auto">
          <a:xfrm>
            <a:off x="10265505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3" name="Oval 31"/>
          <p:cNvSpPr>
            <a:spLocks noChangeArrowheads="1"/>
          </p:cNvSpPr>
          <p:nvPr/>
        </p:nvSpPr>
        <p:spPr bwMode="auto">
          <a:xfrm>
            <a:off x="10274705" y="49690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4" name="Oval 32"/>
          <p:cNvSpPr>
            <a:spLocks noChangeArrowheads="1"/>
          </p:cNvSpPr>
          <p:nvPr/>
        </p:nvSpPr>
        <p:spPr bwMode="auto">
          <a:xfrm>
            <a:off x="10265397" y="4979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5" name="Oval 33"/>
          <p:cNvSpPr>
            <a:spLocks noChangeArrowheads="1"/>
          </p:cNvSpPr>
          <p:nvPr/>
        </p:nvSpPr>
        <p:spPr bwMode="auto">
          <a:xfrm>
            <a:off x="10272931" y="4949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66647" y="650603"/>
            <a:ext cx="803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44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53053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80694" y="445332"/>
            <a:ext cx="8933328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 heißt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die/der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erfolgreichste aus Polen stammende DJ in Deutschland?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de-DE" sz="2000" b="1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się nazywa najpopularniejszy pochodzący z Polski DJ w Niemczech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882" y="511728"/>
            <a:ext cx="599685" cy="59968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2" y="1652904"/>
            <a:ext cx="8467919" cy="476320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713499" y="2565043"/>
            <a:ext cx="3164542" cy="2516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AutoNum type="alphaLcParenR"/>
              <a:tabLst>
                <a:tab pos="1057275" algn="l"/>
              </a:tabLst>
            </a:pP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DJ Tomekk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AutoNum type="alphaLcParenR"/>
              <a:tabLst>
                <a:tab pos="1057275" algn="l"/>
              </a:tabLst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buClr>
                <a:srgbClr val="000000"/>
              </a:buClr>
              <a:buFontTx/>
              <a:buAutoNum type="alphaLcParenR"/>
              <a:tabLst>
                <a:tab pos="1057275" algn="l"/>
              </a:tabLst>
            </a:pP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DJ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Pauli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buClr>
                <a:srgbClr val="000000"/>
              </a:buClr>
              <a:buFontTx/>
              <a:buAutoNum type="alphaLcParenR"/>
              <a:tabLst>
                <a:tab pos="1057275" algn="l"/>
              </a:tabLst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AutoNum type="alphaLcParenR"/>
              <a:tabLst>
                <a:tab pos="1057275" algn="l"/>
              </a:tabLst>
            </a:pP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DJ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Wika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AutoNum type="alphaLcParenR"/>
              <a:tabLst>
                <a:tab pos="1057275" algn="l"/>
              </a:tabLst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tabLst>
                <a:tab pos="1057275" algn="l"/>
              </a:tabLst>
            </a:pPr>
            <a:endParaRPr lang="de-DE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AutoNum type="alphaLcParenR"/>
              <a:tabLst>
                <a:tab pos="1057275" algn="l"/>
              </a:tabLst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496050" y="6038851"/>
            <a:ext cx="2076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</a:t>
            </a:r>
            <a:r>
              <a:rPr lang="de-DE" sz="1200" i="1" dirty="0" err="1" smtClean="0">
                <a:solidFill>
                  <a:schemeClr val="bg1"/>
                </a:solidFill>
              </a:rPr>
              <a:t>PhilippLE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9793685" y="467631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9798923" y="467631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9804161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9807625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9813044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4" name="Oval 23"/>
          <p:cNvSpPr>
            <a:spLocks noChangeArrowheads="1"/>
          </p:cNvSpPr>
          <p:nvPr/>
        </p:nvSpPr>
        <p:spPr bwMode="auto">
          <a:xfrm>
            <a:off x="9809399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9814637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6" name="Oval 25"/>
          <p:cNvSpPr>
            <a:spLocks noChangeArrowheads="1"/>
          </p:cNvSpPr>
          <p:nvPr/>
        </p:nvSpPr>
        <p:spPr bwMode="auto">
          <a:xfrm>
            <a:off x="9809399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9814637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9814636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9814636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0" name="Oval 29"/>
          <p:cNvSpPr>
            <a:spLocks noChangeArrowheads="1"/>
          </p:cNvSpPr>
          <p:nvPr/>
        </p:nvSpPr>
        <p:spPr bwMode="auto">
          <a:xfrm>
            <a:off x="9814636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41" name="Oval 30"/>
          <p:cNvSpPr>
            <a:spLocks noChangeArrowheads="1"/>
          </p:cNvSpPr>
          <p:nvPr/>
        </p:nvSpPr>
        <p:spPr bwMode="auto">
          <a:xfrm>
            <a:off x="9805436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9814636" y="4676810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3" name="Oval 32"/>
          <p:cNvSpPr>
            <a:spLocks noChangeArrowheads="1"/>
          </p:cNvSpPr>
          <p:nvPr/>
        </p:nvSpPr>
        <p:spPr bwMode="auto">
          <a:xfrm>
            <a:off x="9805328" y="467787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4" name="Oval 33"/>
          <p:cNvSpPr>
            <a:spLocks noChangeArrowheads="1"/>
          </p:cNvSpPr>
          <p:nvPr/>
        </p:nvSpPr>
        <p:spPr bwMode="auto">
          <a:xfrm>
            <a:off x="9812862" y="46748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7710" y="620764"/>
            <a:ext cx="460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45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52120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242" y="2159895"/>
            <a:ext cx="6649402" cy="443185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8960675" y="6314748"/>
            <a:ext cx="2948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i="1" dirty="0" smtClean="0">
                <a:solidFill>
                  <a:schemeClr val="bg1"/>
                </a:solidFill>
              </a:rPr>
              <a:t>©Fot</a:t>
            </a:r>
            <a:r>
              <a:rPr lang="pl-PL" sz="1200" i="1" dirty="0">
                <a:solidFill>
                  <a:schemeClr val="bg1"/>
                </a:solidFill>
              </a:rPr>
              <a:t>. Mariusz </a:t>
            </a:r>
            <a:r>
              <a:rPr lang="pl-PL" sz="1200" i="1" dirty="0" smtClean="0">
                <a:solidFill>
                  <a:schemeClr val="bg1"/>
                </a:solidFill>
              </a:rPr>
              <a:t>Cieszewski (MSZ)/ </a:t>
            </a:r>
            <a:r>
              <a:rPr lang="pl-PL" sz="1200" i="1" dirty="0">
                <a:solidFill>
                  <a:schemeClr val="bg1"/>
                </a:solidFill>
              </a:rPr>
              <a:t>flickr.com 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681521" y="447675"/>
            <a:ext cx="89404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err="1" smtClean="0">
                <a:solidFill>
                  <a:srgbClr val="0070C0"/>
                </a:solidFill>
              </a:rPr>
              <a:t>Wo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findet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das</a:t>
            </a:r>
            <a:r>
              <a:rPr lang="pl-PL" sz="2000" b="1" dirty="0">
                <a:solidFill>
                  <a:srgbClr val="0070C0"/>
                </a:solidFill>
              </a:rPr>
              <a:t> </a:t>
            </a:r>
            <a:r>
              <a:rPr lang="pl-PL" sz="2000" b="1" dirty="0" err="1">
                <a:solidFill>
                  <a:srgbClr val="0070C0"/>
                </a:solidFill>
              </a:rPr>
              <a:t>größte</a:t>
            </a:r>
            <a:r>
              <a:rPr lang="pl-PL" sz="2000" b="1" dirty="0">
                <a:solidFill>
                  <a:srgbClr val="0070C0"/>
                </a:solidFill>
              </a:rPr>
              <a:t> Open-</a:t>
            </a:r>
            <a:r>
              <a:rPr lang="pl-PL" sz="2000" b="1" dirty="0" err="1">
                <a:solidFill>
                  <a:srgbClr val="0070C0"/>
                </a:solidFill>
              </a:rPr>
              <a:t>Air</a:t>
            </a:r>
            <a:r>
              <a:rPr lang="pl-PL" sz="2000" b="1" dirty="0">
                <a:solidFill>
                  <a:srgbClr val="0070C0"/>
                </a:solidFill>
              </a:rPr>
              <a:t>-</a:t>
            </a:r>
            <a:r>
              <a:rPr lang="pl-PL" sz="2000" b="1" dirty="0" err="1">
                <a:solidFill>
                  <a:srgbClr val="0070C0"/>
                </a:solidFill>
              </a:rPr>
              <a:t>Rockfestival</a:t>
            </a:r>
            <a:r>
              <a:rPr lang="pl-PL" sz="2000" b="1" dirty="0">
                <a:solidFill>
                  <a:srgbClr val="0070C0"/>
                </a:solidFill>
              </a:rPr>
              <a:t> (</a:t>
            </a:r>
            <a:r>
              <a:rPr lang="pl-PL" sz="2000" b="1" i="1" dirty="0" err="1">
                <a:solidFill>
                  <a:srgbClr val="0070C0"/>
                </a:solidFill>
              </a:rPr>
              <a:t>Pol’and’Rock</a:t>
            </a:r>
            <a:r>
              <a:rPr lang="pl-PL" sz="2000" b="1" i="1" dirty="0">
                <a:solidFill>
                  <a:srgbClr val="0070C0"/>
                </a:solidFill>
              </a:rPr>
              <a:t> </a:t>
            </a:r>
            <a:r>
              <a:rPr lang="pl-PL" sz="2000" b="1" i="1" dirty="0" err="1">
                <a:solidFill>
                  <a:srgbClr val="0070C0"/>
                </a:solidFill>
              </a:rPr>
              <a:t>Festival</a:t>
            </a:r>
            <a:r>
              <a:rPr lang="pl-PL" sz="2000" b="1" dirty="0">
                <a:solidFill>
                  <a:srgbClr val="0070C0"/>
                </a:solidFill>
              </a:rPr>
              <a:t>) in Europa </a:t>
            </a:r>
            <a:r>
              <a:rPr lang="pl-PL" sz="2000" b="1" dirty="0" err="1">
                <a:solidFill>
                  <a:srgbClr val="0070C0"/>
                </a:solidFill>
              </a:rPr>
              <a:t>statt</a:t>
            </a:r>
            <a:r>
              <a:rPr lang="pl-PL" sz="2000" b="1" dirty="0">
                <a:solidFill>
                  <a:srgbClr val="0070C0"/>
                </a:solidFill>
              </a:rPr>
              <a:t>?</a:t>
            </a:r>
          </a:p>
          <a:p>
            <a:r>
              <a:rPr lang="pl-PL" sz="2000" b="1" dirty="0"/>
              <a:t>Gdzie odbywa się największy europejski festiwal rockowy na wolnym </a:t>
            </a:r>
            <a:r>
              <a:rPr lang="pl-PL" sz="2000" b="1" dirty="0" smtClean="0"/>
              <a:t>powietrzu – </a:t>
            </a:r>
            <a:r>
              <a:rPr lang="pl-PL" sz="2000" b="1" i="1" dirty="0" err="1" smtClean="0"/>
              <a:t>Pol’and’Rock</a:t>
            </a:r>
            <a:r>
              <a:rPr lang="pl-PL" sz="2000" b="1" i="1" dirty="0" smtClean="0"/>
              <a:t> </a:t>
            </a:r>
            <a:r>
              <a:rPr lang="pl-PL" sz="2000" b="1" i="1" dirty="0" err="1"/>
              <a:t>Festival</a:t>
            </a:r>
            <a:r>
              <a:rPr lang="pl-PL" sz="2000" b="1" dirty="0"/>
              <a:t>?</a:t>
            </a:r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88636" y="2283636"/>
            <a:ext cx="51613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R"/>
            </a:pPr>
            <a:r>
              <a:rPr lang="pl-PL" sz="2000" b="1" dirty="0" smtClean="0">
                <a:solidFill>
                  <a:srgbClr val="0070C0"/>
                </a:solidFill>
              </a:rPr>
              <a:t>in </a:t>
            </a:r>
            <a:r>
              <a:rPr lang="pl-PL" sz="2000" b="1" dirty="0">
                <a:solidFill>
                  <a:srgbClr val="0070C0"/>
                </a:solidFill>
              </a:rPr>
              <a:t>Danzig (Gdańsk) an der Ostsee </a:t>
            </a:r>
            <a:r>
              <a:rPr lang="pl-PL" sz="2000" dirty="0" smtClean="0">
                <a:solidFill>
                  <a:srgbClr val="0070C0"/>
                </a:solidFill>
              </a:rPr>
              <a:t> </a:t>
            </a:r>
            <a:endParaRPr lang="de-DE" sz="2000" dirty="0" smtClean="0">
              <a:solidFill>
                <a:srgbClr val="0070C0"/>
              </a:solidFill>
            </a:endParaRPr>
          </a:p>
          <a:p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smtClean="0">
                <a:solidFill>
                  <a:srgbClr val="0070C0"/>
                </a:solidFill>
              </a:rPr>
              <a:t>       </a:t>
            </a:r>
            <a:r>
              <a:rPr lang="pl-PL" sz="2000" b="1" dirty="0" smtClean="0"/>
              <a:t>w </a:t>
            </a:r>
            <a:r>
              <a:rPr lang="pl-PL" sz="2000" b="1" dirty="0"/>
              <a:t>Gdańsku nad </a:t>
            </a:r>
            <a:r>
              <a:rPr lang="pl-PL" sz="2000" b="1" dirty="0" smtClean="0"/>
              <a:t>Bałtykiem</a:t>
            </a:r>
            <a:endParaRPr lang="de-DE" sz="2000" b="1" dirty="0" smtClean="0"/>
          </a:p>
          <a:p>
            <a:pPr marL="457200" indent="-457200">
              <a:buAutoNum type="alphaLcParenR"/>
            </a:pPr>
            <a:endParaRPr lang="de-DE" sz="1000" b="1" dirty="0" smtClean="0"/>
          </a:p>
          <a:p>
            <a:pPr marL="457200" lvl="0" indent="-457200">
              <a:buAutoNum type="alphaLcParenR" startAt="2"/>
            </a:pPr>
            <a:r>
              <a:rPr lang="pl-PL" sz="2000" b="1" dirty="0" smtClean="0">
                <a:solidFill>
                  <a:srgbClr val="0070C0"/>
                </a:solidFill>
              </a:rPr>
              <a:t>in </a:t>
            </a:r>
            <a:r>
              <a:rPr lang="pl-PL" sz="2000" b="1" dirty="0">
                <a:solidFill>
                  <a:srgbClr val="0070C0"/>
                </a:solidFill>
              </a:rPr>
              <a:t>Beuthen (Bytom) </a:t>
            </a:r>
            <a:r>
              <a:rPr lang="pl-PL" sz="2000" b="1" dirty="0" smtClean="0">
                <a:solidFill>
                  <a:srgbClr val="0070C0"/>
                </a:solidFill>
              </a:rPr>
              <a:t>im</a:t>
            </a:r>
            <a:r>
              <a:rPr lang="de-DE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 err="1" smtClean="0">
                <a:solidFill>
                  <a:srgbClr val="0070C0"/>
                </a:solidFill>
              </a:rPr>
              <a:t>Oberschlesischen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>
                <a:solidFill>
                  <a:srgbClr val="0070C0"/>
                </a:solidFill>
              </a:rPr>
              <a:t>Kohlerevier </a:t>
            </a:r>
            <a:r>
              <a:rPr lang="de-DE" sz="2000" dirty="0" smtClean="0">
                <a:solidFill>
                  <a:srgbClr val="0070C0"/>
                </a:solidFill>
              </a:rPr>
              <a:t>       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de-DE" sz="2000" b="1" dirty="0" smtClean="0">
                <a:solidFill>
                  <a:srgbClr val="0070C0"/>
                </a:solidFill>
              </a:rPr>
              <a:t>  </a:t>
            </a:r>
          </a:p>
          <a:p>
            <a:pPr lvl="0"/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smtClean="0">
                <a:solidFill>
                  <a:srgbClr val="0070C0"/>
                </a:solidFill>
              </a:rPr>
              <a:t>       </a:t>
            </a:r>
            <a:r>
              <a:rPr lang="pl-PL" sz="2000" b="1" dirty="0" smtClean="0">
                <a:solidFill>
                  <a:prstClr val="black"/>
                </a:solidFill>
              </a:rPr>
              <a:t>w </a:t>
            </a:r>
            <a:r>
              <a:rPr lang="pl-PL" sz="2000" b="1" dirty="0">
                <a:solidFill>
                  <a:prstClr val="black"/>
                </a:solidFill>
              </a:rPr>
              <a:t>Bytomiu </a:t>
            </a:r>
            <a:r>
              <a:rPr lang="pl-PL" sz="2000" b="1" dirty="0" smtClean="0">
                <a:solidFill>
                  <a:prstClr val="black"/>
                </a:solidFill>
              </a:rPr>
              <a:t>w </a:t>
            </a:r>
            <a:r>
              <a:rPr lang="pl-PL" sz="2000" b="1" dirty="0">
                <a:solidFill>
                  <a:prstClr val="black"/>
                </a:solidFill>
              </a:rPr>
              <a:t>Górnośląskim Zagłębiu </a:t>
            </a:r>
            <a:r>
              <a:rPr lang="de-DE" sz="2000" b="1" dirty="0" smtClean="0">
                <a:solidFill>
                  <a:prstClr val="black"/>
                </a:solidFill>
              </a:rPr>
              <a:t>  </a:t>
            </a:r>
          </a:p>
          <a:p>
            <a:pPr lvl="0"/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smtClean="0">
                <a:solidFill>
                  <a:prstClr val="black"/>
                </a:solidFill>
              </a:rPr>
              <a:t>       </a:t>
            </a:r>
            <a:r>
              <a:rPr lang="pl-PL" sz="2000" b="1" dirty="0" smtClean="0">
                <a:solidFill>
                  <a:prstClr val="black"/>
                </a:solidFill>
              </a:rPr>
              <a:t>Węglowym</a:t>
            </a:r>
            <a:endParaRPr lang="de-DE" sz="2000" b="1" dirty="0" smtClean="0">
              <a:solidFill>
                <a:prstClr val="black"/>
              </a:solidFill>
            </a:endParaRPr>
          </a:p>
          <a:p>
            <a:pPr lvl="0"/>
            <a:endParaRPr lang="de-DE" sz="1000" b="1" dirty="0"/>
          </a:p>
          <a:p>
            <a:pPr lvl="0"/>
            <a:r>
              <a:rPr lang="pl-PL" sz="2000" b="1" dirty="0">
                <a:solidFill>
                  <a:srgbClr val="0070C0"/>
                </a:solidFill>
              </a:rPr>
              <a:t>c</a:t>
            </a:r>
            <a:r>
              <a:rPr lang="pl-PL" sz="2000" b="1" dirty="0" smtClean="0">
                <a:solidFill>
                  <a:srgbClr val="0070C0"/>
                </a:solidFill>
              </a:rPr>
              <a:t>)</a:t>
            </a:r>
            <a:r>
              <a:rPr lang="de-DE" sz="2000" b="1" dirty="0" smtClean="0">
                <a:solidFill>
                  <a:srgbClr val="0070C0"/>
                </a:solidFill>
              </a:rPr>
              <a:t>    </a:t>
            </a:r>
            <a:r>
              <a:rPr lang="pl-PL" sz="2000" b="1" dirty="0" smtClean="0">
                <a:solidFill>
                  <a:srgbClr val="0070C0"/>
                </a:solidFill>
              </a:rPr>
              <a:t> </a:t>
            </a:r>
            <a:r>
              <a:rPr lang="pl-PL" sz="2000" b="1" dirty="0">
                <a:solidFill>
                  <a:srgbClr val="0070C0"/>
                </a:solidFill>
              </a:rPr>
              <a:t>in Küstrin (Kostrzyń) an der Oder </a:t>
            </a:r>
            <a:r>
              <a:rPr lang="de-DE" sz="2000" b="1" dirty="0" smtClean="0">
                <a:solidFill>
                  <a:srgbClr val="0070C0"/>
                </a:solidFill>
              </a:rPr>
              <a:t>                   </a:t>
            </a:r>
          </a:p>
          <a:p>
            <a:pPr lvl="0"/>
            <a:r>
              <a:rPr lang="de-DE" sz="2000" b="1" dirty="0">
                <a:solidFill>
                  <a:srgbClr val="0070C0"/>
                </a:solidFill>
              </a:rPr>
              <a:t> </a:t>
            </a:r>
            <a:r>
              <a:rPr lang="de-DE" sz="2000" b="1" dirty="0" smtClean="0">
                <a:solidFill>
                  <a:srgbClr val="0070C0"/>
                </a:solidFill>
              </a:rPr>
              <a:t>       </a:t>
            </a:r>
            <a:r>
              <a:rPr lang="pl-PL" sz="2000" b="1" dirty="0" smtClean="0">
                <a:solidFill>
                  <a:prstClr val="black"/>
                </a:solidFill>
              </a:rPr>
              <a:t>w </a:t>
            </a:r>
            <a:r>
              <a:rPr lang="pl-PL" sz="2000" b="1" dirty="0">
                <a:solidFill>
                  <a:prstClr val="black"/>
                </a:solidFill>
              </a:rPr>
              <a:t>Kostrzyniu nad Odrą </a:t>
            </a:r>
            <a:endParaRPr lang="de-DE" sz="2000" b="1" dirty="0">
              <a:solidFill>
                <a:prstClr val="black"/>
              </a:solidFill>
            </a:endParaRPr>
          </a:p>
          <a:p>
            <a:pPr marL="457200" indent="-457200">
              <a:buAutoNum type="alphaLcParenR"/>
            </a:pPr>
            <a:endParaRPr lang="de-DE" sz="2000" b="1" dirty="0"/>
          </a:p>
        </p:txBody>
      </p:sp>
      <p:sp>
        <p:nvSpPr>
          <p:cNvPr id="8" name="Oval 18"/>
          <p:cNvSpPr>
            <a:spLocks noChangeArrowheads="1"/>
          </p:cNvSpPr>
          <p:nvPr/>
        </p:nvSpPr>
        <p:spPr bwMode="auto">
          <a:xfrm>
            <a:off x="1918389" y="545828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9" name="Oval 19"/>
          <p:cNvSpPr>
            <a:spLocks noChangeArrowheads="1"/>
          </p:cNvSpPr>
          <p:nvPr/>
        </p:nvSpPr>
        <p:spPr bwMode="auto">
          <a:xfrm>
            <a:off x="1899213" y="546233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0" name="Oval 20"/>
          <p:cNvSpPr>
            <a:spLocks noChangeArrowheads="1"/>
          </p:cNvSpPr>
          <p:nvPr/>
        </p:nvSpPr>
        <p:spPr bwMode="auto">
          <a:xfrm>
            <a:off x="1904451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1" name="Oval 21"/>
          <p:cNvSpPr>
            <a:spLocks noChangeArrowheads="1"/>
          </p:cNvSpPr>
          <p:nvPr/>
        </p:nvSpPr>
        <p:spPr bwMode="auto">
          <a:xfrm>
            <a:off x="1907915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2" name="Oval 22"/>
          <p:cNvSpPr>
            <a:spLocks noChangeArrowheads="1"/>
          </p:cNvSpPr>
          <p:nvPr/>
        </p:nvSpPr>
        <p:spPr bwMode="auto">
          <a:xfrm>
            <a:off x="1913334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3" name="Oval 23"/>
          <p:cNvSpPr>
            <a:spLocks noChangeArrowheads="1"/>
          </p:cNvSpPr>
          <p:nvPr/>
        </p:nvSpPr>
        <p:spPr bwMode="auto">
          <a:xfrm>
            <a:off x="1909689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4" name="Oval 24"/>
          <p:cNvSpPr>
            <a:spLocks noChangeArrowheads="1"/>
          </p:cNvSpPr>
          <p:nvPr/>
        </p:nvSpPr>
        <p:spPr bwMode="auto">
          <a:xfrm>
            <a:off x="1914927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5" name="Oval 25"/>
          <p:cNvSpPr>
            <a:spLocks noChangeArrowheads="1"/>
          </p:cNvSpPr>
          <p:nvPr/>
        </p:nvSpPr>
        <p:spPr bwMode="auto">
          <a:xfrm>
            <a:off x="1909689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6" name="Oval 26"/>
          <p:cNvSpPr>
            <a:spLocks noChangeArrowheads="1"/>
          </p:cNvSpPr>
          <p:nvPr/>
        </p:nvSpPr>
        <p:spPr bwMode="auto">
          <a:xfrm>
            <a:off x="1914927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7" name="Oval 27"/>
          <p:cNvSpPr>
            <a:spLocks noChangeArrowheads="1"/>
          </p:cNvSpPr>
          <p:nvPr/>
        </p:nvSpPr>
        <p:spPr bwMode="auto">
          <a:xfrm>
            <a:off x="1914926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8" name="Oval 28"/>
          <p:cNvSpPr>
            <a:spLocks noChangeArrowheads="1"/>
          </p:cNvSpPr>
          <p:nvPr/>
        </p:nvSpPr>
        <p:spPr bwMode="auto">
          <a:xfrm>
            <a:off x="1914926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9" name="Oval 29"/>
          <p:cNvSpPr>
            <a:spLocks noChangeArrowheads="1"/>
          </p:cNvSpPr>
          <p:nvPr/>
        </p:nvSpPr>
        <p:spPr bwMode="auto">
          <a:xfrm>
            <a:off x="1914926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0" name="Oval 30"/>
          <p:cNvSpPr>
            <a:spLocks noChangeArrowheads="1"/>
          </p:cNvSpPr>
          <p:nvPr/>
        </p:nvSpPr>
        <p:spPr bwMode="auto">
          <a:xfrm>
            <a:off x="1905726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1" name="Oval 31"/>
          <p:cNvSpPr>
            <a:spLocks noChangeArrowheads="1"/>
          </p:cNvSpPr>
          <p:nvPr/>
        </p:nvSpPr>
        <p:spPr bwMode="auto">
          <a:xfrm>
            <a:off x="1914926" y="5462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2" name="Oval 32"/>
          <p:cNvSpPr>
            <a:spLocks noChangeArrowheads="1"/>
          </p:cNvSpPr>
          <p:nvPr/>
        </p:nvSpPr>
        <p:spPr bwMode="auto">
          <a:xfrm>
            <a:off x="1905618" y="546389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3" name="Oval 33"/>
          <p:cNvSpPr>
            <a:spLocks noChangeArrowheads="1"/>
          </p:cNvSpPr>
          <p:nvPr/>
        </p:nvSpPr>
        <p:spPr bwMode="auto">
          <a:xfrm>
            <a:off x="1913152" y="54608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799" y="665018"/>
            <a:ext cx="725628" cy="72562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98063" y="827777"/>
            <a:ext cx="115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</a:t>
            </a:r>
            <a:r>
              <a:rPr lang="de-DE" sz="2000" b="1" dirty="0" smtClean="0"/>
              <a:t>46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87568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649505" y="630353"/>
            <a:ext cx="6096000" cy="7509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Welches Gericht isst man in Polen gerne mit Ketchup?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Jaką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potrawę Polacy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chętnie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jadają z keczupem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31" y="675792"/>
            <a:ext cx="687127" cy="68712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34" y="1616895"/>
            <a:ext cx="7599266" cy="503055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086165" y="2189209"/>
            <a:ext cx="3653118" cy="268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	Pizza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pizzę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	Schnitzel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kotleta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schabowego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c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 Rührei </a:t>
            </a:r>
          </a:p>
          <a:p>
            <a:pPr lvl="0"/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jajecznicę</a:t>
            </a:r>
            <a:endParaRPr lang="de-DE" sz="2000" dirty="0">
              <a:solidFill>
                <a:prstClr val="black"/>
              </a:solidFill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10618638" y="540449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10599462" y="540854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0604700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10608164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10613583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10609938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0615176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3" name="Oval 25"/>
          <p:cNvSpPr>
            <a:spLocks noChangeArrowheads="1"/>
          </p:cNvSpPr>
          <p:nvPr/>
        </p:nvSpPr>
        <p:spPr bwMode="auto">
          <a:xfrm>
            <a:off x="10609938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0615176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10615175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10615175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10615175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8" name="Oval 30"/>
          <p:cNvSpPr>
            <a:spLocks noChangeArrowheads="1"/>
          </p:cNvSpPr>
          <p:nvPr/>
        </p:nvSpPr>
        <p:spPr bwMode="auto">
          <a:xfrm>
            <a:off x="10605975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10615175" y="54090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0" name="Oval 32"/>
          <p:cNvSpPr>
            <a:spLocks noChangeArrowheads="1"/>
          </p:cNvSpPr>
          <p:nvPr/>
        </p:nvSpPr>
        <p:spPr bwMode="auto">
          <a:xfrm>
            <a:off x="10605867" y="5410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1" name="Oval 33"/>
          <p:cNvSpPr>
            <a:spLocks noChangeArrowheads="1"/>
          </p:cNvSpPr>
          <p:nvPr/>
        </p:nvSpPr>
        <p:spPr bwMode="auto">
          <a:xfrm>
            <a:off x="10613401" y="540705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943600" y="6248400"/>
            <a:ext cx="1866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Fot. </a:t>
            </a:r>
            <a:r>
              <a:rPr lang="de-DE" sz="1200" i="1" dirty="0" err="1" smtClean="0"/>
              <a:t>PDPics</a:t>
            </a:r>
            <a:r>
              <a:rPr lang="de-DE" sz="1200" i="1" dirty="0" smtClean="0"/>
              <a:t>/ pixabay.com</a:t>
            </a:r>
            <a:endParaRPr lang="de-DE" sz="1200" i="1" dirty="0"/>
          </a:p>
        </p:txBody>
      </p:sp>
      <p:sp>
        <p:nvSpPr>
          <p:cNvPr id="23" name="Textfeld 22"/>
          <p:cNvSpPr txBox="1"/>
          <p:nvPr/>
        </p:nvSpPr>
        <p:spPr>
          <a:xfrm>
            <a:off x="382798" y="819300"/>
            <a:ext cx="1107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 </a:t>
            </a:r>
            <a:r>
              <a:rPr lang="de-DE" sz="2000" b="1" dirty="0" smtClean="0"/>
              <a:t>47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3827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620032"/>
            <a:ext cx="6947423" cy="5210567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762000" y="481763"/>
            <a:ext cx="4374776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 polnischen Schriftstellerinnen haben den Nobelpreis für Literatur erhalten?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Jakie polskie pisarki są laureatkami Literackiej Nagrody Nobla?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23" y="514429"/>
            <a:ext cx="567396" cy="567396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86930" y="2765060"/>
            <a:ext cx="4075787" cy="3027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Wiesława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Szymborska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Olga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Tokarczuk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Dorota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Masłowska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Julia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Hartwig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buFontTx/>
              <a:buAutoNum type="alphaLcParenR" startAt="3"/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Joanna Bator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</a:t>
            </a:r>
            <a:b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Katarzyna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Grochola</a:t>
            </a:r>
            <a:endParaRPr lang="de-DE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215714" y="5503386"/>
            <a:ext cx="230505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Isaac </a:t>
            </a:r>
            <a:r>
              <a:rPr lang="de-DE" sz="1200" i="1" dirty="0" err="1" smtClean="0">
                <a:solidFill>
                  <a:schemeClr val="bg1"/>
                </a:solidFill>
              </a:rPr>
              <a:t>Fryxelius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887471" y="5367688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1892709" y="5367687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5" name="Oval 20"/>
          <p:cNvSpPr>
            <a:spLocks noChangeArrowheads="1"/>
          </p:cNvSpPr>
          <p:nvPr/>
        </p:nvSpPr>
        <p:spPr bwMode="auto">
          <a:xfrm>
            <a:off x="1897947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6" name="Oval 21"/>
          <p:cNvSpPr>
            <a:spLocks noChangeArrowheads="1"/>
          </p:cNvSpPr>
          <p:nvPr/>
        </p:nvSpPr>
        <p:spPr bwMode="auto">
          <a:xfrm>
            <a:off x="1901411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7" name="Oval 22"/>
          <p:cNvSpPr>
            <a:spLocks noChangeArrowheads="1"/>
          </p:cNvSpPr>
          <p:nvPr/>
        </p:nvSpPr>
        <p:spPr bwMode="auto">
          <a:xfrm>
            <a:off x="1906830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8" name="Oval 23"/>
          <p:cNvSpPr>
            <a:spLocks noChangeArrowheads="1"/>
          </p:cNvSpPr>
          <p:nvPr/>
        </p:nvSpPr>
        <p:spPr bwMode="auto">
          <a:xfrm>
            <a:off x="1903185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auto">
          <a:xfrm>
            <a:off x="1908423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auto">
          <a:xfrm>
            <a:off x="1903185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auto">
          <a:xfrm>
            <a:off x="1908423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auto">
          <a:xfrm>
            <a:off x="1908422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1908422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4" name="Oval 29"/>
          <p:cNvSpPr>
            <a:spLocks noChangeArrowheads="1"/>
          </p:cNvSpPr>
          <p:nvPr/>
        </p:nvSpPr>
        <p:spPr bwMode="auto">
          <a:xfrm>
            <a:off x="1908422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5" name="Oval 30"/>
          <p:cNvSpPr>
            <a:spLocks noChangeArrowheads="1"/>
          </p:cNvSpPr>
          <p:nvPr/>
        </p:nvSpPr>
        <p:spPr bwMode="auto">
          <a:xfrm>
            <a:off x="1899222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6" name="Oval 31"/>
          <p:cNvSpPr>
            <a:spLocks noChangeArrowheads="1"/>
          </p:cNvSpPr>
          <p:nvPr/>
        </p:nvSpPr>
        <p:spPr bwMode="auto">
          <a:xfrm>
            <a:off x="1908422" y="5368185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7" name="Oval 32"/>
          <p:cNvSpPr>
            <a:spLocks noChangeArrowheads="1"/>
          </p:cNvSpPr>
          <p:nvPr/>
        </p:nvSpPr>
        <p:spPr bwMode="auto">
          <a:xfrm>
            <a:off x="1899114" y="5369247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8" name="Oval 33"/>
          <p:cNvSpPr>
            <a:spLocks noChangeArrowheads="1"/>
          </p:cNvSpPr>
          <p:nvPr/>
        </p:nvSpPr>
        <p:spPr bwMode="auto">
          <a:xfrm>
            <a:off x="1906648" y="5366190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3311" y="598072"/>
            <a:ext cx="54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48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22508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74" y="1768085"/>
            <a:ext cx="6809422" cy="497373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850264" y="228722"/>
            <a:ext cx="85172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Wie viel mehr bzw. weniger Buchstaben im Vergleich zum deutschen Alphabet hat das polnische Alphabet (beides mit Sonderzeichen wie ä, ü, ą, ó)? </a:t>
            </a:r>
            <a:r>
              <a:rPr lang="de-DE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O </a:t>
            </a: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ile więcej lub mniej liter ma polski alfabet w porównaniu z alfabetem niemieckim (z uwzględnieniem liter diakrytycznych jak ą, ó, ä, ü)? </a:t>
            </a:r>
            <a:endParaRPr lang="de-DE" sz="2000" b="1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629568" y="2276849"/>
            <a:ext cx="36575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	zwei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weniger 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	o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mniej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	genauso viele  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	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tyle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zwei mehr 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	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 dwie więcej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3747" y="6378814"/>
            <a:ext cx="2060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/>
              <a:t>Fot. Alicja/ pixabay.com</a:t>
            </a:r>
            <a:endParaRPr lang="de-DE" sz="1200" i="1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95" y="618821"/>
            <a:ext cx="663662" cy="669067"/>
          </a:xfrm>
          <a:prstGeom prst="rect">
            <a:avLst/>
          </a:prstGeom>
        </p:spPr>
      </p:pic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0563119" y="548933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0568357" y="548933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10573595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10577059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10582478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10578833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10584071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10578833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10584071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10584070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10584070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10584070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10574870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10584070" y="548983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10574762" y="549089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10582296" y="54878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069090" y="751466"/>
            <a:ext cx="3896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16634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555377" y="658612"/>
            <a:ext cx="6096000" cy="9971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 ist auf dem folgenden Bild zu sehen?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widać na poniższym zdjęciu?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131" y="675792"/>
            <a:ext cx="687127" cy="687127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6970143" y="1362919"/>
            <a:ext cx="4888109" cy="480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a)	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die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Frische Nehrung im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Nordosten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Polens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Mierzeję Wiślaną na północnym 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wschodzie Polsk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endParaRPr lang="de-DE" sz="10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b)	die Insel Usedom an der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deutsch-	polnischen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Grenze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wyspę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Uznam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granicy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polsko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endParaRPr lang="pl-PL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niemieckiej</a:t>
            </a:r>
            <a:endParaRPr lang="de-DE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endParaRPr lang="de-DE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c)	ein Abschnitt der Erdgaspipeline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Nord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Stream  	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de-DE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odcinek</a:t>
            </a:r>
            <a:r>
              <a:rPr lang="de-DE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gazociągu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Nord Stream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8" y="1462150"/>
            <a:ext cx="7147330" cy="4114800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178733" y="5676181"/>
            <a:ext cx="2305050" cy="277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Fot. </a:t>
            </a:r>
            <a:r>
              <a:rPr lang="de-DE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Canva.com</a:t>
            </a:r>
            <a:endParaRPr lang="de-DE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621402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10607463" y="545469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10612701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10616165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621584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10617939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10623177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10617939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10623177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10623176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10623176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0623176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6" name="Oval 30"/>
          <p:cNvSpPr>
            <a:spLocks noChangeArrowheads="1"/>
          </p:cNvSpPr>
          <p:nvPr/>
        </p:nvSpPr>
        <p:spPr bwMode="auto">
          <a:xfrm>
            <a:off x="10613976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7" name="Oval 31"/>
          <p:cNvSpPr>
            <a:spLocks noChangeArrowheads="1"/>
          </p:cNvSpPr>
          <p:nvPr/>
        </p:nvSpPr>
        <p:spPr bwMode="auto">
          <a:xfrm>
            <a:off x="10623176" y="5455195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>
            <a:off x="10613868" y="545625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9" name="Oval 33"/>
          <p:cNvSpPr>
            <a:spLocks noChangeArrowheads="1"/>
          </p:cNvSpPr>
          <p:nvPr/>
        </p:nvSpPr>
        <p:spPr bwMode="auto">
          <a:xfrm>
            <a:off x="10621402" y="545320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98296" y="812370"/>
            <a:ext cx="978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</a:t>
            </a:r>
            <a:r>
              <a:rPr lang="de-DE" sz="2000" b="1" dirty="0" smtClean="0"/>
              <a:t>49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47910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313"/>
            <a:ext cx="6580095" cy="493507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488141" y="649327"/>
            <a:ext cx="9417424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Welcher der folgenden Ausdrücke ist in Polen </a:t>
            </a:r>
            <a:r>
              <a:rPr lang="de-DE" sz="2000" b="1" u="sng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kein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jugendsprachlicher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Abschiedsgruß?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Który 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 tych wyrazów </a:t>
            </a:r>
            <a:r>
              <a:rPr lang="pl-PL" sz="2000" b="1" u="sng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</a:t>
            </a:r>
            <a:r>
              <a:rPr lang="pl-PL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jest pożegnaniem w polskim języku młodzieżowym</a:t>
            </a:r>
            <a:r>
              <a:rPr lang="pl-PL" sz="2000" b="1" dirty="0" smtClean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31" y="675792"/>
            <a:ext cx="687127" cy="687127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7438516" y="2724718"/>
            <a:ext cx="2009112" cy="2227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endParaRPr lang="pl-PL" sz="2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buClr>
                <a:srgbClr val="000000"/>
              </a:buClr>
              <a:buFont typeface="+mj-lt"/>
              <a:buAutoNum type="alphaLcParenR"/>
              <a:tabLst>
                <a:tab pos="1057275" algn="l"/>
              </a:tabLst>
            </a:pPr>
            <a:r>
              <a:rPr lang="pl-PL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Narson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b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pl-PL" sz="1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buClr>
                <a:srgbClr val="000000"/>
              </a:buClr>
              <a:buFont typeface="+mj-lt"/>
              <a:buAutoNum type="alphaLcParenR"/>
              <a:tabLst>
                <a:tab pos="1057275" algn="l"/>
              </a:tabLst>
            </a:pP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Gites</a:t>
            </a:r>
            <a: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br>
              <a:rPr lang="pl-PL" sz="20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endParaRPr lang="pl-PL" sz="1000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07000"/>
              </a:lnSpc>
              <a:buClr>
                <a:srgbClr val="000000"/>
              </a:buClr>
              <a:buFont typeface="+mj-lt"/>
              <a:buAutoNum type="alphaLcParenR"/>
              <a:tabLst>
                <a:tab pos="1057275" algn="l"/>
              </a:tabLst>
            </a:pPr>
            <a:r>
              <a:rPr lang="pl-PL" sz="20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Siemka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!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/>
            <a:endParaRPr lang="de-DE" sz="2000" dirty="0">
              <a:solidFill>
                <a:prstClr val="black"/>
              </a:solidFill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Font typeface="+mj-lt"/>
              <a:buAutoNum type="alphaLcParenR"/>
              <a:tabLst>
                <a:tab pos="1057275" algn="l"/>
              </a:tabLst>
            </a:pPr>
            <a:endParaRPr lang="de-D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3900" y="6581001"/>
            <a:ext cx="289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/>
              <a:t>Fot. </a:t>
            </a:r>
            <a:r>
              <a:rPr lang="de-DE" sz="1200" i="1" dirty="0" smtClean="0"/>
              <a:t>Truthseeker08/ pixabay.com</a:t>
            </a:r>
            <a:endParaRPr lang="de-DE" sz="1200" i="1" dirty="0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0674631" y="538480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10679869" y="538480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31" name="Oval 20"/>
          <p:cNvSpPr>
            <a:spLocks noChangeArrowheads="1"/>
          </p:cNvSpPr>
          <p:nvPr/>
        </p:nvSpPr>
        <p:spPr bwMode="auto">
          <a:xfrm>
            <a:off x="10685107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32" name="Oval 21"/>
          <p:cNvSpPr>
            <a:spLocks noChangeArrowheads="1"/>
          </p:cNvSpPr>
          <p:nvPr/>
        </p:nvSpPr>
        <p:spPr bwMode="auto">
          <a:xfrm>
            <a:off x="10688571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3" name="Oval 22"/>
          <p:cNvSpPr>
            <a:spLocks noChangeArrowheads="1"/>
          </p:cNvSpPr>
          <p:nvPr/>
        </p:nvSpPr>
        <p:spPr bwMode="auto">
          <a:xfrm>
            <a:off x="10693990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4" name="Oval 23"/>
          <p:cNvSpPr>
            <a:spLocks noChangeArrowheads="1"/>
          </p:cNvSpPr>
          <p:nvPr/>
        </p:nvSpPr>
        <p:spPr bwMode="auto">
          <a:xfrm>
            <a:off x="10690345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5" name="Oval 24"/>
          <p:cNvSpPr>
            <a:spLocks noChangeArrowheads="1"/>
          </p:cNvSpPr>
          <p:nvPr/>
        </p:nvSpPr>
        <p:spPr bwMode="auto">
          <a:xfrm>
            <a:off x="10695583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6" name="Oval 25"/>
          <p:cNvSpPr>
            <a:spLocks noChangeArrowheads="1"/>
          </p:cNvSpPr>
          <p:nvPr/>
        </p:nvSpPr>
        <p:spPr bwMode="auto">
          <a:xfrm>
            <a:off x="10690345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7" name="Oval 26"/>
          <p:cNvSpPr>
            <a:spLocks noChangeArrowheads="1"/>
          </p:cNvSpPr>
          <p:nvPr/>
        </p:nvSpPr>
        <p:spPr bwMode="auto">
          <a:xfrm>
            <a:off x="10695583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8" name="Oval 27"/>
          <p:cNvSpPr>
            <a:spLocks noChangeArrowheads="1"/>
          </p:cNvSpPr>
          <p:nvPr/>
        </p:nvSpPr>
        <p:spPr bwMode="auto">
          <a:xfrm>
            <a:off x="10695582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9" name="Oval 28"/>
          <p:cNvSpPr>
            <a:spLocks noChangeArrowheads="1"/>
          </p:cNvSpPr>
          <p:nvPr/>
        </p:nvSpPr>
        <p:spPr bwMode="auto">
          <a:xfrm>
            <a:off x="10695582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0" name="Oval 29"/>
          <p:cNvSpPr>
            <a:spLocks noChangeArrowheads="1"/>
          </p:cNvSpPr>
          <p:nvPr/>
        </p:nvSpPr>
        <p:spPr bwMode="auto">
          <a:xfrm>
            <a:off x="10695582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41" name="Oval 30"/>
          <p:cNvSpPr>
            <a:spLocks noChangeArrowheads="1"/>
          </p:cNvSpPr>
          <p:nvPr/>
        </p:nvSpPr>
        <p:spPr bwMode="auto">
          <a:xfrm>
            <a:off x="10686382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2" name="Oval 31"/>
          <p:cNvSpPr>
            <a:spLocks noChangeArrowheads="1"/>
          </p:cNvSpPr>
          <p:nvPr/>
        </p:nvSpPr>
        <p:spPr bwMode="auto">
          <a:xfrm>
            <a:off x="10695582" y="53853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3" name="Oval 32"/>
          <p:cNvSpPr>
            <a:spLocks noChangeArrowheads="1"/>
          </p:cNvSpPr>
          <p:nvPr/>
        </p:nvSpPr>
        <p:spPr bwMode="auto">
          <a:xfrm>
            <a:off x="10686274" y="538636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4" name="Oval 33"/>
          <p:cNvSpPr>
            <a:spLocks noChangeArrowheads="1"/>
          </p:cNvSpPr>
          <p:nvPr/>
        </p:nvSpPr>
        <p:spPr bwMode="auto">
          <a:xfrm>
            <a:off x="10693808" y="538330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69004" y="819300"/>
            <a:ext cx="1037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50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81642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  <p:bldP spid="1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28255" y="232434"/>
            <a:ext cx="7910945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schauen Deutsche traditionell an Silvester im Fernsehen?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Niemcy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oglądają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tradycyjnie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telewizji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sylwestrową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noc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8" y="1182842"/>
            <a:ext cx="7008949" cy="466898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8" y="323987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7457857" y="1824821"/>
            <a:ext cx="4734143" cy="4249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die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Fernsehshow „Ein Kessel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Buntes“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telewizyjny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„Ein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Kessel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Buntes“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den Kurzfilm „Dinner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de-DE" sz="2000" b="1" i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lvl="0">
              <a:lnSpc>
                <a:spcPct val="107000"/>
              </a:lnSpc>
            </a:pPr>
            <a:r>
              <a:rPr lang="pl-PL" sz="2000" b="1" i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skecz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komediowy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„Dinner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die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Kindersendung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„Die Sendung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der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Maus“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dzieci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„Die Sendung mit der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Maus“ („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Audycja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myszą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“)</a:t>
            </a:r>
          </a:p>
          <a:p>
            <a:pPr lvl="0">
              <a:lnSpc>
                <a:spcPct val="107000"/>
              </a:lnSpc>
            </a:pP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360388" y="1259777"/>
            <a:ext cx="1733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nck_gsl/pixabay.com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0562224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10548285" y="537663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10553523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10556987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10562406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10558761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7" name="Oval 24"/>
          <p:cNvSpPr>
            <a:spLocks noChangeArrowheads="1"/>
          </p:cNvSpPr>
          <p:nvPr/>
        </p:nvSpPr>
        <p:spPr bwMode="auto">
          <a:xfrm>
            <a:off x="10563999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10558761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10563999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10563998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1" name="Oval 28"/>
          <p:cNvSpPr>
            <a:spLocks noChangeArrowheads="1"/>
          </p:cNvSpPr>
          <p:nvPr/>
        </p:nvSpPr>
        <p:spPr bwMode="auto">
          <a:xfrm>
            <a:off x="10563998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2" name="Oval 29"/>
          <p:cNvSpPr>
            <a:spLocks noChangeArrowheads="1"/>
          </p:cNvSpPr>
          <p:nvPr/>
        </p:nvSpPr>
        <p:spPr bwMode="auto">
          <a:xfrm>
            <a:off x="10563998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3" name="Oval 30"/>
          <p:cNvSpPr>
            <a:spLocks noChangeArrowheads="1"/>
          </p:cNvSpPr>
          <p:nvPr/>
        </p:nvSpPr>
        <p:spPr bwMode="auto">
          <a:xfrm>
            <a:off x="10554798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4" name="Oval 31"/>
          <p:cNvSpPr>
            <a:spLocks noChangeArrowheads="1"/>
          </p:cNvSpPr>
          <p:nvPr/>
        </p:nvSpPr>
        <p:spPr bwMode="auto">
          <a:xfrm>
            <a:off x="10563998" y="537713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10554690" y="537819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6" name="Oval 33"/>
          <p:cNvSpPr>
            <a:spLocks noChangeArrowheads="1"/>
          </p:cNvSpPr>
          <p:nvPr/>
        </p:nvSpPr>
        <p:spPr bwMode="auto">
          <a:xfrm>
            <a:off x="10562224" y="53751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7" name="Textfeld 36"/>
          <p:cNvSpPr txBox="1"/>
          <p:nvPr/>
        </p:nvSpPr>
        <p:spPr>
          <a:xfrm>
            <a:off x="434530" y="398716"/>
            <a:ext cx="49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51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10" y="1151002"/>
            <a:ext cx="651246" cy="651246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5" y="323987"/>
            <a:ext cx="4156194" cy="616825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5327156" y="728042"/>
            <a:ext cx="6096000" cy="149758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steht die Statue, die an musizierende Tiere aus einem Märchen der Gebrüder Grimm erinnert?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Gdzie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znajduje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pomnik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upamiętniający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muzykujące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zwierzęta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bajki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braci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Grimm?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575363" y="2799832"/>
            <a:ext cx="2923309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Bremen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Brema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AutoNum type="alphaLcParenR" startAt="2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Erlangen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Erlangen</a:t>
            </a:r>
          </a:p>
          <a:p>
            <a:pPr marL="457200" lvl="0" indent="-457200">
              <a:lnSpc>
                <a:spcPct val="107000"/>
              </a:lnSpc>
              <a:buAutoNum type="alphaLcParenR" startAt="2"/>
            </a:pPr>
            <a:endParaRPr lang="de-DE" sz="1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Potsda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Poczdam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250372" y="6230634"/>
            <a:ext cx="17595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dam.germany.travel</a:t>
            </a: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9953620" y="535500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9934444" y="535905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9939682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9943146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9948565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9944920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9950158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9944920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9950158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9950157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9950157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9950157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6" name="Oval 30"/>
          <p:cNvSpPr>
            <a:spLocks noChangeArrowheads="1"/>
          </p:cNvSpPr>
          <p:nvPr/>
        </p:nvSpPr>
        <p:spPr bwMode="auto">
          <a:xfrm>
            <a:off x="9940957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7" name="Oval 31"/>
          <p:cNvSpPr>
            <a:spLocks noChangeArrowheads="1"/>
          </p:cNvSpPr>
          <p:nvPr/>
        </p:nvSpPr>
        <p:spPr bwMode="auto">
          <a:xfrm>
            <a:off x="9950157" y="535955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>
            <a:off x="9940849" y="536061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9" name="Oval 33"/>
          <p:cNvSpPr>
            <a:spLocks noChangeArrowheads="1"/>
          </p:cNvSpPr>
          <p:nvPr/>
        </p:nvSpPr>
        <p:spPr bwMode="auto">
          <a:xfrm>
            <a:off x="9948383" y="535755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4754671" y="1276570"/>
            <a:ext cx="572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63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5" y="1418783"/>
            <a:ext cx="7813965" cy="528512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2" y="424823"/>
            <a:ext cx="623241" cy="62324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914398" y="300312"/>
            <a:ext cx="1005840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Stadt gilt als eine der ältesten in Deutschland (16 v. Chr.)?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uchodzi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najstarszych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Niemczech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p.n.e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77195" y="2376618"/>
            <a:ext cx="331807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	Greifswald 	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Greifswald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	Darmstadt </a:t>
            </a: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Darmstadt</a:t>
            </a: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	Trier 	</a:t>
            </a:r>
            <a:endParaRPr lang="de-DE" sz="2000" b="1" dirty="0" smtClean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Trewir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77195" y="3273277"/>
            <a:ext cx="2742628" cy="407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196946" y="6331527"/>
            <a:ext cx="1717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dam.germany.travel </a:t>
            </a: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1503626" y="5333491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1489687" y="5356502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1494925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1498389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1503808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1500163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1505401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1500163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1505401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1505400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1505400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505400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1496200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1505400" y="53570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1496092" y="5358062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1503626" y="535500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286538" y="523384"/>
            <a:ext cx="572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 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5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510145" y="529794"/>
            <a:ext cx="847411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heißt die älteste Brauerei Deutschlands (gegründet 1040)?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nazywa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starszy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browar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Niemczech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założony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1040 r.)?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0" y="1828799"/>
            <a:ext cx="6361953" cy="4771465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6889362" y="2021686"/>
            <a:ext cx="5302638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	Staatsbrauerei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Weihenstephan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Bawarski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Państwowy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Browar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Weihenstephan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	Bitburger Brauerei  </a:t>
            </a: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Browar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Bitburski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	Klosterbrauerei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Neuzelle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Browar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Klasztorny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Neuzelle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4239491" y="6336100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Tibor </a:t>
            </a:r>
            <a:r>
              <a:rPr lang="de-DE" sz="1100" i="1" dirty="0" err="1">
                <a:solidFill>
                  <a:schemeClr val="bg1"/>
                </a:solidFill>
              </a:rPr>
              <a:t>Janosi</a:t>
            </a:r>
            <a:r>
              <a:rPr lang="de-DE" sz="1100" i="1" dirty="0">
                <a:solidFill>
                  <a:schemeClr val="bg1"/>
                </a:solidFill>
              </a:rPr>
              <a:t> </a:t>
            </a:r>
            <a:r>
              <a:rPr lang="de-DE" sz="1100" i="1" dirty="0" smtClean="0">
                <a:solidFill>
                  <a:schemeClr val="bg1"/>
                </a:solidFill>
              </a:rPr>
              <a:t>Mozes/pixabay.com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582267" y="536413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10587505" y="536413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10592743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10596207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601626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10597981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10603219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10597981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10603219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10603218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10603218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0603218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6" name="Oval 30"/>
          <p:cNvSpPr>
            <a:spLocks noChangeArrowheads="1"/>
          </p:cNvSpPr>
          <p:nvPr/>
        </p:nvSpPr>
        <p:spPr bwMode="auto">
          <a:xfrm>
            <a:off x="10594018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7" name="Oval 31"/>
          <p:cNvSpPr>
            <a:spLocks noChangeArrowheads="1"/>
          </p:cNvSpPr>
          <p:nvPr/>
        </p:nvSpPr>
        <p:spPr bwMode="auto">
          <a:xfrm>
            <a:off x="10603218" y="5364630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>
            <a:off x="10593910" y="536569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9" name="Oval 33"/>
          <p:cNvSpPr>
            <a:spLocks noChangeArrowheads="1"/>
          </p:cNvSpPr>
          <p:nvPr/>
        </p:nvSpPr>
        <p:spPr bwMode="auto">
          <a:xfrm>
            <a:off x="10601444" y="53626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75269" y="820451"/>
            <a:ext cx="108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54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5688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20208" y="394183"/>
            <a:ext cx="9711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5"/>
                </a:solidFill>
              </a:rPr>
              <a:t>Welches Bundesland hat mit 42 % den größten Waldanteil? </a:t>
            </a:r>
            <a:endParaRPr lang="de-DE" sz="2000" b="1" dirty="0" smtClean="0">
              <a:solidFill>
                <a:schemeClr val="accent5"/>
              </a:solidFill>
            </a:endParaRPr>
          </a:p>
          <a:p>
            <a:r>
              <a:rPr lang="pl-PL" sz="2000" b="1" dirty="0" smtClean="0"/>
              <a:t>Który </a:t>
            </a:r>
            <a:r>
              <a:rPr lang="pl-PL" sz="2000" b="1" dirty="0"/>
              <a:t>kraj związkowy ma największą lesistość (42% ogólnej powierzchni</a:t>
            </a:r>
            <a:r>
              <a:rPr lang="pl-PL" sz="2000" b="1" dirty="0" smtClean="0"/>
              <a:t>)?</a:t>
            </a:r>
            <a:endParaRPr lang="de-DE" sz="2000" b="1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38" y="479851"/>
            <a:ext cx="622218" cy="62221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8876878" y="2374451"/>
            <a:ext cx="2295265" cy="269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</a:rPr>
              <a:t>Thüringen</a:t>
            </a:r>
            <a:r>
              <a:rPr lang="de-DE" sz="2000" b="1" dirty="0" smtClean="0"/>
              <a:t>  </a:t>
            </a:r>
            <a:br>
              <a:rPr lang="de-DE" sz="2000" b="1" dirty="0" smtClean="0"/>
            </a:br>
            <a:r>
              <a:rPr lang="de-DE" sz="2000" b="1" dirty="0" err="1" smtClean="0"/>
              <a:t>Turyngia</a:t>
            </a:r>
            <a:endParaRPr lang="de-DE" sz="2000" b="1" dirty="0" smtClean="0"/>
          </a:p>
          <a:p>
            <a:pPr marL="22860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 smtClean="0"/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Hamburg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Hamburg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/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Hessen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636238" y="5535969"/>
            <a:ext cx="1733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nck_gsl/pixabay.com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88" y="1588371"/>
            <a:ext cx="7687689" cy="5133682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5970150" y="6341537"/>
            <a:ext cx="3045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dam.germany.travel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0339199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10325260" y="518153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10330498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4" name="Oval 21"/>
          <p:cNvSpPr>
            <a:spLocks noChangeArrowheads="1"/>
          </p:cNvSpPr>
          <p:nvPr/>
        </p:nvSpPr>
        <p:spPr bwMode="auto">
          <a:xfrm>
            <a:off x="10333962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5" name="Oval 22"/>
          <p:cNvSpPr>
            <a:spLocks noChangeArrowheads="1"/>
          </p:cNvSpPr>
          <p:nvPr/>
        </p:nvSpPr>
        <p:spPr bwMode="auto">
          <a:xfrm>
            <a:off x="10339381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6" name="Oval 23"/>
          <p:cNvSpPr>
            <a:spLocks noChangeArrowheads="1"/>
          </p:cNvSpPr>
          <p:nvPr/>
        </p:nvSpPr>
        <p:spPr bwMode="auto">
          <a:xfrm>
            <a:off x="10335736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7" name="Oval 24"/>
          <p:cNvSpPr>
            <a:spLocks noChangeArrowheads="1"/>
          </p:cNvSpPr>
          <p:nvPr/>
        </p:nvSpPr>
        <p:spPr bwMode="auto">
          <a:xfrm>
            <a:off x="10340974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10335736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10340974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10340973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1" name="Oval 28"/>
          <p:cNvSpPr>
            <a:spLocks noChangeArrowheads="1"/>
          </p:cNvSpPr>
          <p:nvPr/>
        </p:nvSpPr>
        <p:spPr bwMode="auto">
          <a:xfrm>
            <a:off x="10340973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2" name="Oval 29"/>
          <p:cNvSpPr>
            <a:spLocks noChangeArrowheads="1"/>
          </p:cNvSpPr>
          <p:nvPr/>
        </p:nvSpPr>
        <p:spPr bwMode="auto">
          <a:xfrm>
            <a:off x="10340973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3" name="Oval 30"/>
          <p:cNvSpPr>
            <a:spLocks noChangeArrowheads="1"/>
          </p:cNvSpPr>
          <p:nvPr/>
        </p:nvSpPr>
        <p:spPr bwMode="auto">
          <a:xfrm>
            <a:off x="10331773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4" name="Oval 31"/>
          <p:cNvSpPr>
            <a:spLocks noChangeArrowheads="1"/>
          </p:cNvSpPr>
          <p:nvPr/>
        </p:nvSpPr>
        <p:spPr bwMode="auto">
          <a:xfrm>
            <a:off x="10340973" y="518203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5" name="Oval 32"/>
          <p:cNvSpPr>
            <a:spLocks noChangeArrowheads="1"/>
          </p:cNvSpPr>
          <p:nvPr/>
        </p:nvSpPr>
        <p:spPr bwMode="auto">
          <a:xfrm>
            <a:off x="10331665" y="518309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6" name="Oval 33"/>
          <p:cNvSpPr>
            <a:spLocks noChangeArrowheads="1"/>
          </p:cNvSpPr>
          <p:nvPr/>
        </p:nvSpPr>
        <p:spPr bwMode="auto">
          <a:xfrm>
            <a:off x="10339199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63581" y="590905"/>
            <a:ext cx="478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55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05562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8" y="725860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013355" y="584194"/>
            <a:ext cx="9957383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>
                <a:solidFill>
                  <a:schemeClr val="accent5"/>
                </a:solidFill>
              </a:rPr>
              <a:t>Welche Stadt nennt man – wegen ihrer Skyline – auch </a:t>
            </a:r>
            <a:r>
              <a:rPr lang="de-DE" sz="2000" b="1" dirty="0" err="1">
                <a:solidFill>
                  <a:schemeClr val="accent5"/>
                </a:solidFill>
              </a:rPr>
              <a:t>Mainhattan</a:t>
            </a:r>
            <a:r>
              <a:rPr lang="de-DE" sz="2000" b="1" dirty="0">
                <a:solidFill>
                  <a:schemeClr val="accent5"/>
                </a:solidFill>
              </a:rPr>
              <a:t>? </a:t>
            </a:r>
            <a:endParaRPr lang="de-DE" sz="2000" b="1" dirty="0" smtClean="0">
              <a:solidFill>
                <a:schemeClr val="accent5"/>
              </a:solidFill>
            </a:endParaRPr>
          </a:p>
          <a:p>
            <a:pPr>
              <a:lnSpc>
                <a:spcPct val="107000"/>
              </a:lnSpc>
            </a:pPr>
            <a:r>
              <a:rPr lang="de-DE" sz="2000" b="1" dirty="0" err="1" smtClean="0"/>
              <a:t>Które</a:t>
            </a:r>
            <a:r>
              <a:rPr lang="de-DE" sz="2000" b="1" dirty="0" smtClean="0"/>
              <a:t> </a:t>
            </a:r>
            <a:r>
              <a:rPr lang="de-DE" sz="2000" b="1" dirty="0" err="1"/>
              <a:t>miasto</a:t>
            </a:r>
            <a:r>
              <a:rPr lang="de-DE" sz="2000" b="1" dirty="0"/>
              <a:t> </a:t>
            </a:r>
            <a:r>
              <a:rPr lang="de-DE" sz="2000" b="1" dirty="0" err="1"/>
              <a:t>nosi</a:t>
            </a:r>
            <a:r>
              <a:rPr lang="de-DE" sz="2000" b="1" dirty="0"/>
              <a:t> </a:t>
            </a:r>
            <a:r>
              <a:rPr lang="de-DE" sz="2000" b="1" dirty="0" err="1"/>
              <a:t>miano</a:t>
            </a:r>
            <a:r>
              <a:rPr lang="de-DE" sz="2000" b="1" dirty="0"/>
              <a:t> </a:t>
            </a:r>
            <a:r>
              <a:rPr lang="de-DE" sz="2000" b="1" dirty="0" err="1"/>
              <a:t>Mainhattanu</a:t>
            </a:r>
            <a:r>
              <a:rPr lang="de-DE" sz="2000" b="1" dirty="0"/>
              <a:t> – </a:t>
            </a:r>
            <a:r>
              <a:rPr lang="de-DE" sz="2000" b="1" dirty="0" err="1"/>
              <a:t>ze</a:t>
            </a:r>
            <a:r>
              <a:rPr lang="de-DE" sz="2000" b="1" dirty="0"/>
              <a:t> </a:t>
            </a:r>
            <a:r>
              <a:rPr lang="de-DE" sz="2000" b="1" dirty="0" err="1"/>
              <a:t>względu</a:t>
            </a:r>
            <a:r>
              <a:rPr lang="de-DE" sz="2000" b="1" dirty="0"/>
              <a:t> na </a:t>
            </a:r>
            <a:r>
              <a:rPr lang="de-DE" sz="2000" b="1" dirty="0" err="1"/>
              <a:t>specyficzną</a:t>
            </a:r>
            <a:r>
              <a:rPr lang="de-DE" sz="2000" b="1" dirty="0"/>
              <a:t> </a:t>
            </a:r>
            <a:r>
              <a:rPr lang="de-DE" sz="2000" b="1" dirty="0" err="1"/>
              <a:t>panoramę</a:t>
            </a:r>
            <a:r>
              <a:rPr lang="de-DE" sz="2000" b="1" dirty="0"/>
              <a:t> </a:t>
            </a:r>
            <a:r>
              <a:rPr lang="de-DE" sz="2000" b="1" dirty="0" err="1"/>
              <a:t>miejską</a:t>
            </a:r>
            <a:r>
              <a:rPr lang="de-DE" sz="2000" b="1" dirty="0"/>
              <a:t>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137303" y="2394257"/>
            <a:ext cx="2923309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Frankfurt am Main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Frankfurt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Menem</a:t>
            </a:r>
          </a:p>
          <a:p>
            <a:pPr marL="228600" lvl="0" indent="-2286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Würzburg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Würzburg</a:t>
            </a: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Schweinfurt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Schweinfurt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9" y="2045328"/>
            <a:ext cx="8624245" cy="3508091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 rot="16200000">
            <a:off x="-505801" y="4542850"/>
            <a:ext cx="17595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/>
              <a:t>Fot. </a:t>
            </a:r>
            <a:r>
              <a:rPr lang="de-DE" sz="1100" i="1" dirty="0" smtClean="0"/>
              <a:t>Moritz320_Pixabay</a:t>
            </a:r>
            <a:endParaRPr lang="de-DE" sz="1100" i="1" dirty="0"/>
          </a:p>
        </p:txBody>
      </p:sp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9668371" y="521867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2" name="Oval 19"/>
          <p:cNvSpPr>
            <a:spLocks noChangeArrowheads="1"/>
          </p:cNvSpPr>
          <p:nvPr/>
        </p:nvSpPr>
        <p:spPr bwMode="auto">
          <a:xfrm>
            <a:off x="9649195" y="522272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9654433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4" name="Oval 21"/>
          <p:cNvSpPr>
            <a:spLocks noChangeArrowheads="1"/>
          </p:cNvSpPr>
          <p:nvPr/>
        </p:nvSpPr>
        <p:spPr bwMode="auto">
          <a:xfrm>
            <a:off x="9657897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9663316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6" name="Oval 23"/>
          <p:cNvSpPr>
            <a:spLocks noChangeArrowheads="1"/>
          </p:cNvSpPr>
          <p:nvPr/>
        </p:nvSpPr>
        <p:spPr bwMode="auto">
          <a:xfrm>
            <a:off x="9659671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7" name="Oval 24"/>
          <p:cNvSpPr>
            <a:spLocks noChangeArrowheads="1"/>
          </p:cNvSpPr>
          <p:nvPr/>
        </p:nvSpPr>
        <p:spPr bwMode="auto">
          <a:xfrm>
            <a:off x="9664909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8" name="Oval 25"/>
          <p:cNvSpPr>
            <a:spLocks noChangeArrowheads="1"/>
          </p:cNvSpPr>
          <p:nvPr/>
        </p:nvSpPr>
        <p:spPr bwMode="auto">
          <a:xfrm>
            <a:off x="9659671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9664909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9664908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9664908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2" name="Oval 29"/>
          <p:cNvSpPr>
            <a:spLocks noChangeArrowheads="1"/>
          </p:cNvSpPr>
          <p:nvPr/>
        </p:nvSpPr>
        <p:spPr bwMode="auto">
          <a:xfrm>
            <a:off x="9664908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3" name="Oval 30"/>
          <p:cNvSpPr>
            <a:spLocks noChangeArrowheads="1"/>
          </p:cNvSpPr>
          <p:nvPr/>
        </p:nvSpPr>
        <p:spPr bwMode="auto">
          <a:xfrm>
            <a:off x="9655708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4" name="Oval 31"/>
          <p:cNvSpPr>
            <a:spLocks noChangeArrowheads="1"/>
          </p:cNvSpPr>
          <p:nvPr/>
        </p:nvSpPr>
        <p:spPr bwMode="auto">
          <a:xfrm>
            <a:off x="9664908" y="522321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5" name="Oval 32"/>
          <p:cNvSpPr>
            <a:spLocks noChangeArrowheads="1"/>
          </p:cNvSpPr>
          <p:nvPr/>
        </p:nvSpPr>
        <p:spPr bwMode="auto">
          <a:xfrm>
            <a:off x="9655600" y="522428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6" name="Oval 33"/>
          <p:cNvSpPr>
            <a:spLocks noChangeArrowheads="1"/>
          </p:cNvSpPr>
          <p:nvPr/>
        </p:nvSpPr>
        <p:spPr bwMode="auto">
          <a:xfrm>
            <a:off x="9663134" y="52212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04768" y="809738"/>
            <a:ext cx="678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56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84824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46819" y="630728"/>
            <a:ext cx="847411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sieht man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diese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Ampelmännchen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noch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Gdzie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spotyka się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jeszcze takie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ludziki na światłach dla pieszych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8729103" y="2176038"/>
            <a:ext cx="3086100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Ostdeutschland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wschodzie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</a:t>
            </a:r>
            <a:r>
              <a:rPr lang="pl-PL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iec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Westdeutschland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zachodzie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</a:t>
            </a:r>
            <a:r>
              <a:rPr lang="pl-PL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iec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beiden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Seiten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Grenze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Frankreich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obu stronach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granicy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Francją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38" y="1737028"/>
            <a:ext cx="7957249" cy="4469736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644490" y="5849367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Hans </a:t>
            </a:r>
            <a:r>
              <a:rPr lang="de-DE" sz="1100" i="1" dirty="0" err="1">
                <a:solidFill>
                  <a:schemeClr val="bg1"/>
                </a:solidFill>
              </a:rPr>
              <a:t>Braxmeier_pixabay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489731" y="537961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0494969" y="537961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0500207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503671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509090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0505445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510683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0505445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0510683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510682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0510682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510682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0501482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0510682" y="5380110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501374" y="538117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508908" y="53781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94148" y="806160"/>
            <a:ext cx="522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57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5934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38" y="655865"/>
            <a:ext cx="593386" cy="59338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914398" y="300312"/>
            <a:ext cx="10058401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Welcher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Polen geborene Fußballer hat als Spieler der deutschen Nationalelf die meisten Tore bei Weltmeisterschaften geschossen?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pochodzący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Polski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piłkarz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niemieckiej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kadry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narodowej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strzelił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najwięcej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bramek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podczas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mistrzostw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świata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744123" y="2148918"/>
            <a:ext cx="3318078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	Ernst </a:t>
            </a:r>
            <a:r>
              <a:rPr lang="de-DE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Willimowski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Ernst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Willimowski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           Robert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Lewandowski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Robert 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Lewandowski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	Miroslav Klose 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Miroslav Klose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3802942" y="5086793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3789003" y="510980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3794241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3797705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3803124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3799479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3804717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3799479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3804717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3804716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3804716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3804716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3795516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3804716" y="5110302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3795408" y="511136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3802942" y="510830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29" y="1584251"/>
            <a:ext cx="6198678" cy="413083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67454" y="5376382"/>
            <a:ext cx="1717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err="1" smtClean="0">
                <a:solidFill>
                  <a:schemeClr val="bg1"/>
                </a:solidFill>
              </a:rPr>
              <a:t>SeppH</a:t>
            </a:r>
            <a:r>
              <a:rPr lang="de-DE" sz="1100" i="1" dirty="0" smtClean="0">
                <a:solidFill>
                  <a:schemeClr val="bg1"/>
                </a:solidFill>
              </a:rPr>
              <a:t>/ 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34912" y="752503"/>
            <a:ext cx="594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58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84468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145163" y="454138"/>
            <a:ext cx="92939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Würste sind in Polen eine Spezialität. Womit sind sie meistens gewürzt? </a:t>
            </a:r>
            <a:r>
              <a:rPr lang="de-DE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de-DE" sz="2000" b="1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Kiełbasy to polska specjalność. Czym są najczęściej przyprawione</a:t>
            </a:r>
            <a:r>
              <a:rPr lang="pl-PL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155" y="1349116"/>
            <a:ext cx="7831737" cy="5221158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1976717"/>
            <a:ext cx="40744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a) 	mit </a:t>
            </a:r>
            <a:r>
              <a:rPr lang="de-DE" sz="2000" b="1" dirty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Meerrettich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chrzanem</a:t>
            </a:r>
            <a:endParaRPr lang="de-DE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	mit Knoblauch und Majoran     </a:t>
            </a: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czosnkiem</a:t>
            </a: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DE" sz="2000" b="1" dirty="0" err="1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majerankiem</a:t>
            </a:r>
            <a:endParaRPr lang="de-DE" sz="20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c) 	mit Kümmel und Paprika 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kminkiem</a:t>
            </a: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papryką</a:t>
            </a:r>
            <a:endParaRPr lang="de-DE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609" y="451396"/>
            <a:ext cx="548688" cy="54868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277350" y="6286501"/>
            <a:ext cx="2628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Fot. </a:t>
            </a:r>
            <a:r>
              <a:rPr lang="de-DE" sz="1200" i="1" dirty="0" err="1" smtClean="0">
                <a:solidFill>
                  <a:schemeClr val="bg1"/>
                </a:solidFill>
              </a:rPr>
              <a:t>PhotoMix</a:t>
            </a:r>
            <a:r>
              <a:rPr lang="de-DE" sz="1200" i="1" dirty="0" smtClean="0">
                <a:solidFill>
                  <a:schemeClr val="bg1"/>
                </a:solidFill>
              </a:rPr>
              <a:t>-Company</a:t>
            </a:r>
            <a:r>
              <a:rPr lang="de-DE" sz="1200" dirty="0" smtClean="0">
                <a:solidFill>
                  <a:schemeClr val="bg1"/>
                </a:solidFill>
              </a:rPr>
              <a:t>/ pixabay.com</a:t>
            </a:r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28" name="Oval 18"/>
          <p:cNvSpPr>
            <a:spLocks noChangeArrowheads="1"/>
          </p:cNvSpPr>
          <p:nvPr/>
        </p:nvSpPr>
        <p:spPr bwMode="auto">
          <a:xfrm>
            <a:off x="1339793" y="5199632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9" name="Oval 19"/>
          <p:cNvSpPr>
            <a:spLocks noChangeArrowheads="1"/>
          </p:cNvSpPr>
          <p:nvPr/>
        </p:nvSpPr>
        <p:spPr bwMode="auto">
          <a:xfrm>
            <a:off x="1345031" y="519963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30" name="Oval 20"/>
          <p:cNvSpPr>
            <a:spLocks noChangeArrowheads="1"/>
          </p:cNvSpPr>
          <p:nvPr/>
        </p:nvSpPr>
        <p:spPr bwMode="auto">
          <a:xfrm>
            <a:off x="1350269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31" name="Oval 21"/>
          <p:cNvSpPr>
            <a:spLocks noChangeArrowheads="1"/>
          </p:cNvSpPr>
          <p:nvPr/>
        </p:nvSpPr>
        <p:spPr bwMode="auto">
          <a:xfrm>
            <a:off x="1353733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2" name="Oval 22"/>
          <p:cNvSpPr>
            <a:spLocks noChangeArrowheads="1"/>
          </p:cNvSpPr>
          <p:nvPr/>
        </p:nvSpPr>
        <p:spPr bwMode="auto">
          <a:xfrm>
            <a:off x="1359152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3" name="Oval 23"/>
          <p:cNvSpPr>
            <a:spLocks noChangeArrowheads="1"/>
          </p:cNvSpPr>
          <p:nvPr/>
        </p:nvSpPr>
        <p:spPr bwMode="auto">
          <a:xfrm>
            <a:off x="1355507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4" name="Oval 24"/>
          <p:cNvSpPr>
            <a:spLocks noChangeArrowheads="1"/>
          </p:cNvSpPr>
          <p:nvPr/>
        </p:nvSpPr>
        <p:spPr bwMode="auto">
          <a:xfrm>
            <a:off x="1360745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5" name="Oval 25"/>
          <p:cNvSpPr>
            <a:spLocks noChangeArrowheads="1"/>
          </p:cNvSpPr>
          <p:nvPr/>
        </p:nvSpPr>
        <p:spPr bwMode="auto">
          <a:xfrm>
            <a:off x="1355507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6" name="Oval 26"/>
          <p:cNvSpPr>
            <a:spLocks noChangeArrowheads="1"/>
          </p:cNvSpPr>
          <p:nvPr/>
        </p:nvSpPr>
        <p:spPr bwMode="auto">
          <a:xfrm>
            <a:off x="1360745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7" name="Oval 27"/>
          <p:cNvSpPr>
            <a:spLocks noChangeArrowheads="1"/>
          </p:cNvSpPr>
          <p:nvPr/>
        </p:nvSpPr>
        <p:spPr bwMode="auto">
          <a:xfrm>
            <a:off x="1360744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8" name="Oval 28"/>
          <p:cNvSpPr>
            <a:spLocks noChangeArrowheads="1"/>
          </p:cNvSpPr>
          <p:nvPr/>
        </p:nvSpPr>
        <p:spPr bwMode="auto">
          <a:xfrm>
            <a:off x="1360744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9" name="Oval 29"/>
          <p:cNvSpPr>
            <a:spLocks noChangeArrowheads="1"/>
          </p:cNvSpPr>
          <p:nvPr/>
        </p:nvSpPr>
        <p:spPr bwMode="auto">
          <a:xfrm>
            <a:off x="1360744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40" name="Oval 30"/>
          <p:cNvSpPr>
            <a:spLocks noChangeArrowheads="1"/>
          </p:cNvSpPr>
          <p:nvPr/>
        </p:nvSpPr>
        <p:spPr bwMode="auto">
          <a:xfrm>
            <a:off x="1351544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1" name="Oval 31"/>
          <p:cNvSpPr>
            <a:spLocks noChangeArrowheads="1"/>
          </p:cNvSpPr>
          <p:nvPr/>
        </p:nvSpPr>
        <p:spPr bwMode="auto">
          <a:xfrm>
            <a:off x="1360744" y="5200129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2" name="Oval 32"/>
          <p:cNvSpPr>
            <a:spLocks noChangeArrowheads="1"/>
          </p:cNvSpPr>
          <p:nvPr/>
        </p:nvSpPr>
        <p:spPr bwMode="auto">
          <a:xfrm>
            <a:off x="1351436" y="5201191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3" name="Oval 33"/>
          <p:cNvSpPr>
            <a:spLocks noChangeArrowheads="1"/>
          </p:cNvSpPr>
          <p:nvPr/>
        </p:nvSpPr>
        <p:spPr bwMode="auto">
          <a:xfrm>
            <a:off x="1358970" y="5198134"/>
            <a:ext cx="1235075" cy="1235075"/>
          </a:xfrm>
          <a:prstGeom prst="ellipse">
            <a:avLst/>
          </a:prstGeom>
          <a:solidFill>
            <a:srgbClr val="F5821F"/>
          </a:solidFill>
          <a:ln w="57150">
            <a:solidFill>
              <a:srgbClr val="FCE0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41668" y="525685"/>
            <a:ext cx="1003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      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12932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35513" y="582921"/>
            <a:ext cx="75172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l-PL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haben Lena Meyer-Landruth und Viki Gabor gemeinsam?</a:t>
            </a:r>
            <a:r>
              <a:rPr lang="pl-PL" sz="2000" b="1" dirty="0">
                <a:solidFill>
                  <a:schemeClr val="accent5"/>
                </a:solidFill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pl-PL" sz="2000" b="1" dirty="0" smtClean="0"/>
              <a:t>Co </a:t>
            </a:r>
            <a:r>
              <a:rPr lang="pl-PL" sz="2000" b="1" dirty="0"/>
              <a:t>łączy Lenę Meyer-Landruth i Viki Gabor</a:t>
            </a:r>
            <a:r>
              <a:rPr lang="pl-PL" sz="2000" b="1" dirty="0" smtClean="0"/>
              <a:t>?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52" y="652930"/>
            <a:ext cx="637877" cy="637877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5636238" y="5535969"/>
            <a:ext cx="1733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nck_gsl/pixabay.com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6130636" y="1824911"/>
            <a:ext cx="5953991" cy="3784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 </a:t>
            </a:r>
            <a:r>
              <a:rPr lang="de-DE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haben den Eurovision-Song-Contest gewonnen. 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wygrały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Eurowizję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 </a:t>
            </a:r>
            <a:r>
              <a:rPr lang="de-DE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sind die erfolgreichsten Bloggerinnen    </a:t>
            </a:r>
            <a:br>
              <a:rPr lang="de-DE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Deutschlands </a:t>
            </a:r>
            <a:r>
              <a:rPr lang="de-DE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bzw. Polens. 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Są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najpopularniejszymi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blogerkami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swoim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kraju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 </a:t>
            </a:r>
            <a:r>
              <a:rPr lang="de-DE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haben ihr eigenes Modelabel. 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Obie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mają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własną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markę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modową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9881999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9868060" y="518153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9873298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9876762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9882181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9878536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auto">
          <a:xfrm>
            <a:off x="9883774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9878536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9883774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9883773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883773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9883773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9874573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5" name="Oval 31"/>
          <p:cNvSpPr>
            <a:spLocks noChangeArrowheads="1"/>
          </p:cNvSpPr>
          <p:nvPr/>
        </p:nvSpPr>
        <p:spPr bwMode="auto">
          <a:xfrm>
            <a:off x="9883773" y="518203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6" name="Oval 32"/>
          <p:cNvSpPr>
            <a:spLocks noChangeArrowheads="1"/>
          </p:cNvSpPr>
          <p:nvPr/>
        </p:nvSpPr>
        <p:spPr bwMode="auto">
          <a:xfrm>
            <a:off x="9874465" y="518309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9881999" y="51800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98654" y="794882"/>
            <a:ext cx="9423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59</a:t>
            </a:r>
            <a:endParaRPr lang="de-DE" sz="2000" b="1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20" y="1502768"/>
            <a:ext cx="8509831" cy="47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7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29" y="487306"/>
            <a:ext cx="659420" cy="65942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961848" y="395751"/>
            <a:ext cx="642691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</a:rPr>
              <a:t>Die erfolgreichste deutsche Band aller Zeiten heißt … </a:t>
            </a:r>
            <a:r>
              <a:rPr lang="de-DE" sz="2000" b="1" dirty="0" smtClean="0">
                <a:solidFill>
                  <a:schemeClr val="accent5"/>
                </a:solidFill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de-DE" sz="2000" b="1" dirty="0" err="1" smtClean="0"/>
              <a:t>Najpopularniejszy</a:t>
            </a:r>
            <a:r>
              <a:rPr lang="de-DE" sz="2000" b="1" dirty="0" smtClean="0"/>
              <a:t> </a:t>
            </a:r>
            <a:r>
              <a:rPr lang="de-DE" sz="2000" b="1" dirty="0" err="1"/>
              <a:t>niemiecki</a:t>
            </a:r>
            <a:r>
              <a:rPr lang="de-DE" sz="2000" b="1" dirty="0"/>
              <a:t> </a:t>
            </a:r>
            <a:r>
              <a:rPr lang="de-DE" sz="2000" b="1" dirty="0" err="1"/>
              <a:t>zespół</a:t>
            </a:r>
            <a:r>
              <a:rPr lang="de-DE" sz="2000" b="1" dirty="0"/>
              <a:t> </a:t>
            </a:r>
            <a:r>
              <a:rPr lang="de-DE" sz="2000" b="1" dirty="0" err="1"/>
              <a:t>wszechczasów</a:t>
            </a:r>
            <a:r>
              <a:rPr lang="de-DE" sz="2000" b="1" dirty="0"/>
              <a:t> </a:t>
            </a:r>
            <a:r>
              <a:rPr lang="de-DE" sz="2000" b="1" dirty="0" err="1"/>
              <a:t>to</a:t>
            </a:r>
            <a:r>
              <a:rPr lang="de-DE" sz="2000" b="1" dirty="0" smtClean="0"/>
              <a:t>…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27087" y="2284659"/>
            <a:ext cx="2923309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Rammstein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Rammstein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Scorpions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Scorpions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Die Fantastischen Vier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Fantastischen Vier</a:t>
            </a: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90" y="1146726"/>
            <a:ext cx="7137608" cy="4756546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4801630" y="5581859"/>
            <a:ext cx="20771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Free-</a:t>
            </a:r>
            <a:r>
              <a:rPr lang="de-DE" sz="1100" i="1" dirty="0" err="1" smtClean="0">
                <a:solidFill>
                  <a:schemeClr val="bg1"/>
                </a:solidFill>
              </a:rPr>
              <a:t>Photos</a:t>
            </a:r>
            <a:r>
              <a:rPr lang="de-DE" sz="1100" i="1" dirty="0" smtClean="0">
                <a:solidFill>
                  <a:schemeClr val="bg1"/>
                </a:solidFill>
              </a:rPr>
              <a:t> / pixabay.com</a:t>
            </a:r>
            <a:endParaRPr lang="de-DE" sz="1100" i="1" dirty="0"/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>
            <a:off x="1410080" y="514061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1390904" y="51446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1396142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1399606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1405025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1401380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1406618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7" name="Oval 25"/>
          <p:cNvSpPr>
            <a:spLocks noChangeArrowheads="1"/>
          </p:cNvSpPr>
          <p:nvPr/>
        </p:nvSpPr>
        <p:spPr bwMode="auto">
          <a:xfrm>
            <a:off x="1401380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1406618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1406617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1406617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1" name="Oval 29"/>
          <p:cNvSpPr>
            <a:spLocks noChangeArrowheads="1"/>
          </p:cNvSpPr>
          <p:nvPr/>
        </p:nvSpPr>
        <p:spPr bwMode="auto">
          <a:xfrm>
            <a:off x="1406617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2" name="Oval 30"/>
          <p:cNvSpPr>
            <a:spLocks noChangeArrowheads="1"/>
          </p:cNvSpPr>
          <p:nvPr/>
        </p:nvSpPr>
        <p:spPr bwMode="auto">
          <a:xfrm>
            <a:off x="1397417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3" name="Oval 31"/>
          <p:cNvSpPr>
            <a:spLocks noChangeArrowheads="1"/>
          </p:cNvSpPr>
          <p:nvPr/>
        </p:nvSpPr>
        <p:spPr bwMode="auto">
          <a:xfrm>
            <a:off x="1406617" y="514516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4" name="Oval 32"/>
          <p:cNvSpPr>
            <a:spLocks noChangeArrowheads="1"/>
          </p:cNvSpPr>
          <p:nvPr/>
        </p:nvSpPr>
        <p:spPr bwMode="auto">
          <a:xfrm>
            <a:off x="1397309" y="514622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5" name="Oval 33"/>
          <p:cNvSpPr>
            <a:spLocks noChangeArrowheads="1"/>
          </p:cNvSpPr>
          <p:nvPr/>
        </p:nvSpPr>
        <p:spPr bwMode="auto">
          <a:xfrm>
            <a:off x="1404843" y="514316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85881" y="635578"/>
            <a:ext cx="858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20431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27017" y="607483"/>
            <a:ext cx="8474113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 die Besonderheit der Nordsee?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 charakterystyczne dla Morza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Północnego?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661795" y="1733349"/>
            <a:ext cx="5302638" cy="4476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Es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regnet dort äußerst selten.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Bardzo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rzadko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deszcz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de-DE" sz="2000" b="1" dirty="0">
                <a:solidFill>
                  <a:srgbClr val="4472C4"/>
                </a:solidFill>
              </a:rPr>
              <a:t>Der Meeresspiegel senkt sich </a:t>
            </a:r>
            <a:br>
              <a:rPr lang="de-DE" sz="2000" b="1" dirty="0">
                <a:solidFill>
                  <a:srgbClr val="4472C4"/>
                </a:solidFill>
              </a:rPr>
            </a:br>
            <a:r>
              <a:rPr lang="de-DE" sz="2000" b="1" dirty="0">
                <a:solidFill>
                  <a:srgbClr val="4472C4"/>
                </a:solidFill>
              </a:rPr>
              <a:t>     regelmäßig ab und steigt wieder an. </a:t>
            </a:r>
            <a:br>
              <a:rPr lang="de-DE" sz="2000" b="1" dirty="0">
                <a:solidFill>
                  <a:srgbClr val="4472C4"/>
                </a:solidFill>
              </a:rPr>
            </a:br>
            <a:r>
              <a:rPr lang="de-DE" sz="2000" b="1" dirty="0">
                <a:solidFill>
                  <a:srgbClr val="4472C4"/>
                </a:solidFill>
              </a:rPr>
              <a:t>     </a:t>
            </a:r>
            <a:r>
              <a:rPr lang="de-DE" sz="2000" b="1" dirty="0" err="1">
                <a:solidFill>
                  <a:prstClr val="black"/>
                </a:solidFill>
              </a:rPr>
              <a:t>Powierzchnia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morza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regularnie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opada</a:t>
            </a:r>
            <a:r>
              <a:rPr lang="de-DE" sz="2000" b="1" dirty="0">
                <a:solidFill>
                  <a:prstClr val="black"/>
                </a:solidFill>
              </a:rPr>
              <a:t/>
            </a:r>
            <a:br>
              <a:rPr lang="de-DE" sz="2000" b="1" dirty="0">
                <a:solidFill>
                  <a:prstClr val="black"/>
                </a:solidFill>
              </a:rPr>
            </a:br>
            <a:r>
              <a:rPr lang="de-DE" sz="2000" b="1" dirty="0">
                <a:solidFill>
                  <a:prstClr val="black"/>
                </a:solidFill>
              </a:rPr>
              <a:t>     i </a:t>
            </a:r>
            <a:r>
              <a:rPr lang="de-DE" sz="2000" b="1" dirty="0" err="1">
                <a:solidFill>
                  <a:prstClr val="black"/>
                </a:solidFill>
              </a:rPr>
              <a:t>znowu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się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podnosi</a:t>
            </a:r>
            <a:r>
              <a:rPr lang="de-DE" sz="2000" b="1" dirty="0" smtClean="0">
                <a:solidFill>
                  <a:prstClr val="black"/>
                </a:solidFill>
              </a:rPr>
              <a:t>.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Die Seehunde dort sind besonders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zutraulich und lassen sich streicheln.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Tamtejsze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foki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są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szczególnie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ufne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i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dają się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głaskać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endParaRPr lang="de-DE" sz="2000" dirty="0">
              <a:solidFill>
                <a:prstClr val="black"/>
              </a:solidFill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AutoNum type="alphaLcParenR"/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1" y="1733349"/>
            <a:ext cx="7309542" cy="4512062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235526" y="1745863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Fot. dam.germany.travel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574271" y="5365380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10579509" y="536537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10584747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10588211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0593630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10589985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10595223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10589985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10595223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10595222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10595222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0595222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6" name="Oval 30"/>
          <p:cNvSpPr>
            <a:spLocks noChangeArrowheads="1"/>
          </p:cNvSpPr>
          <p:nvPr/>
        </p:nvSpPr>
        <p:spPr bwMode="auto">
          <a:xfrm>
            <a:off x="10586022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7" name="Oval 31"/>
          <p:cNvSpPr>
            <a:spLocks noChangeArrowheads="1"/>
          </p:cNvSpPr>
          <p:nvPr/>
        </p:nvSpPr>
        <p:spPr bwMode="auto">
          <a:xfrm>
            <a:off x="10595222" y="536587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>
            <a:off x="10585914" y="536693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9" name="Oval 33"/>
          <p:cNvSpPr>
            <a:spLocks noChangeArrowheads="1"/>
          </p:cNvSpPr>
          <p:nvPr/>
        </p:nvSpPr>
        <p:spPr bwMode="auto">
          <a:xfrm>
            <a:off x="10593448" y="53638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36632" y="820451"/>
            <a:ext cx="1159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61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49800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2" y="498287"/>
            <a:ext cx="567867" cy="56786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986492" y="329799"/>
            <a:ext cx="10058401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liegt der Bodensee, der größte See Deutschlands?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Gdzie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leży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Jezioro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Bodeńskie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największe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jezioro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83276" y="2152232"/>
            <a:ext cx="4056935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Süden des Landes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południu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Osten des Landes 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wschodzie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de-DE" sz="1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Norden des Landes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północy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2098964" y="5129253"/>
            <a:ext cx="1131035" cy="112646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2085025" y="5150037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2090263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2093727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099146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2095501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2100739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2095501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2100739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2100738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2100738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2100738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2091538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2100738" y="5150535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2091430" y="5151597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2098964" y="5148540"/>
            <a:ext cx="1131035" cy="1107176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211" y="1361210"/>
            <a:ext cx="6717856" cy="447857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0108287" y="5440518"/>
            <a:ext cx="1717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err="1" smtClean="0">
                <a:solidFill>
                  <a:schemeClr val="bg1"/>
                </a:solidFill>
              </a:rPr>
              <a:t>dam.travel.germany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47773" y="613517"/>
            <a:ext cx="9864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62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01567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1" y="495961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54163" y="376825"/>
            <a:ext cx="995738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</a:rPr>
              <a:t>Welche Stadt ist für ihre weltweit längste Schwebebahn bekannt? </a:t>
            </a:r>
            <a:r>
              <a:rPr lang="de-DE" sz="2000" b="1" dirty="0" smtClean="0">
                <a:solidFill>
                  <a:schemeClr val="accent5"/>
                </a:solidFill>
              </a:rPr>
              <a:t> </a:t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de-DE" sz="2000" b="1" dirty="0" err="1" smtClean="0"/>
              <a:t>Które</a:t>
            </a:r>
            <a:r>
              <a:rPr lang="de-DE" sz="2000" b="1" dirty="0" smtClean="0"/>
              <a:t> </a:t>
            </a:r>
            <a:r>
              <a:rPr lang="de-DE" sz="2000" b="1" dirty="0" err="1"/>
              <a:t>miasto</a:t>
            </a:r>
            <a:r>
              <a:rPr lang="de-DE" sz="2000" b="1" dirty="0"/>
              <a:t> </a:t>
            </a:r>
            <a:r>
              <a:rPr lang="de-DE" sz="2000" b="1" dirty="0" err="1"/>
              <a:t>znane</a:t>
            </a:r>
            <a:r>
              <a:rPr lang="de-DE" sz="2000" b="1" dirty="0"/>
              <a:t> </a:t>
            </a:r>
            <a:r>
              <a:rPr lang="de-DE" sz="2000" b="1" dirty="0" err="1"/>
              <a:t>jest</a:t>
            </a:r>
            <a:r>
              <a:rPr lang="de-DE" sz="2000" b="1" dirty="0"/>
              <a:t> z </a:t>
            </a:r>
            <a:r>
              <a:rPr lang="de-DE" sz="2000" b="1" dirty="0" err="1"/>
              <a:t>najdłuższej</a:t>
            </a:r>
            <a:r>
              <a:rPr lang="de-DE" sz="2000" b="1" dirty="0"/>
              <a:t> na </a:t>
            </a:r>
            <a:r>
              <a:rPr lang="de-DE" sz="2000" b="1" dirty="0" err="1"/>
              <a:t>świecie</a:t>
            </a:r>
            <a:r>
              <a:rPr lang="de-DE" sz="2000" b="1" dirty="0"/>
              <a:t> </a:t>
            </a:r>
            <a:r>
              <a:rPr lang="de-DE" sz="2000" b="1" dirty="0" err="1"/>
              <a:t>kolei</a:t>
            </a:r>
            <a:r>
              <a:rPr lang="de-DE" sz="2000" b="1" dirty="0"/>
              <a:t> </a:t>
            </a:r>
            <a:r>
              <a:rPr lang="de-DE" sz="2000" b="1" dirty="0" err="1" smtClean="0"/>
              <a:t>podwieszanej</a:t>
            </a:r>
            <a:r>
              <a:rPr lang="de-DE" sz="2000" b="1" dirty="0" smtClean="0"/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268691" y="1956365"/>
            <a:ext cx="2923309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Dresden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Drezno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Köln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Kolonia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Wuppertal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Wuppertal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17" y="1548245"/>
            <a:ext cx="8168610" cy="5239397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51274" y="6363553"/>
            <a:ext cx="23213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Michael </a:t>
            </a:r>
            <a:r>
              <a:rPr lang="de-DE" sz="1100" i="1" dirty="0" err="1" smtClean="0">
                <a:solidFill>
                  <a:schemeClr val="bg1"/>
                </a:solidFill>
              </a:rPr>
              <a:t>Gaida</a:t>
            </a:r>
            <a:r>
              <a:rPr lang="pl-PL" sz="1100" i="1" dirty="0" smtClean="0">
                <a:solidFill>
                  <a:schemeClr val="bg1"/>
                </a:solidFill>
              </a:rPr>
              <a:t> /</a:t>
            </a:r>
            <a:r>
              <a:rPr lang="de-DE" sz="1100" i="1" dirty="0" err="1" smtClean="0">
                <a:solidFill>
                  <a:schemeClr val="bg1"/>
                </a:solidFill>
              </a:rPr>
              <a:t>pixabay</a:t>
            </a:r>
            <a:r>
              <a:rPr lang="pl-PL" sz="1100" i="1" dirty="0" smtClean="0">
                <a:solidFill>
                  <a:schemeClr val="bg1"/>
                </a:solidFill>
              </a:rPr>
              <a:t>.com</a:t>
            </a:r>
            <a:endParaRPr lang="de-DE" sz="1100" i="1" dirty="0"/>
          </a:p>
        </p:txBody>
      </p:sp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10308753" y="511262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2" name="Oval 19"/>
          <p:cNvSpPr>
            <a:spLocks noChangeArrowheads="1"/>
          </p:cNvSpPr>
          <p:nvPr/>
        </p:nvSpPr>
        <p:spPr bwMode="auto">
          <a:xfrm>
            <a:off x="10289577" y="511667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10294815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4" name="Oval 21"/>
          <p:cNvSpPr>
            <a:spLocks noChangeArrowheads="1"/>
          </p:cNvSpPr>
          <p:nvPr/>
        </p:nvSpPr>
        <p:spPr bwMode="auto">
          <a:xfrm>
            <a:off x="10298279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10303698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6" name="Oval 23"/>
          <p:cNvSpPr>
            <a:spLocks noChangeArrowheads="1"/>
          </p:cNvSpPr>
          <p:nvPr/>
        </p:nvSpPr>
        <p:spPr bwMode="auto">
          <a:xfrm>
            <a:off x="10300053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7" name="Oval 24"/>
          <p:cNvSpPr>
            <a:spLocks noChangeArrowheads="1"/>
          </p:cNvSpPr>
          <p:nvPr/>
        </p:nvSpPr>
        <p:spPr bwMode="auto">
          <a:xfrm>
            <a:off x="10305291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8" name="Oval 25"/>
          <p:cNvSpPr>
            <a:spLocks noChangeArrowheads="1"/>
          </p:cNvSpPr>
          <p:nvPr/>
        </p:nvSpPr>
        <p:spPr bwMode="auto">
          <a:xfrm>
            <a:off x="10300053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10305291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10305290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10305290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2" name="Oval 29"/>
          <p:cNvSpPr>
            <a:spLocks noChangeArrowheads="1"/>
          </p:cNvSpPr>
          <p:nvPr/>
        </p:nvSpPr>
        <p:spPr bwMode="auto">
          <a:xfrm>
            <a:off x="10305290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3" name="Oval 30"/>
          <p:cNvSpPr>
            <a:spLocks noChangeArrowheads="1"/>
          </p:cNvSpPr>
          <p:nvPr/>
        </p:nvSpPr>
        <p:spPr bwMode="auto">
          <a:xfrm>
            <a:off x="10296090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4" name="Oval 31"/>
          <p:cNvSpPr>
            <a:spLocks noChangeArrowheads="1"/>
          </p:cNvSpPr>
          <p:nvPr/>
        </p:nvSpPr>
        <p:spPr bwMode="auto">
          <a:xfrm>
            <a:off x="10305290" y="511717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5" name="Oval 32"/>
          <p:cNvSpPr>
            <a:spLocks noChangeArrowheads="1"/>
          </p:cNvSpPr>
          <p:nvPr/>
        </p:nvSpPr>
        <p:spPr bwMode="auto">
          <a:xfrm>
            <a:off x="10295982" y="511823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6" name="Oval 33"/>
          <p:cNvSpPr>
            <a:spLocks noChangeArrowheads="1"/>
          </p:cNvSpPr>
          <p:nvPr/>
        </p:nvSpPr>
        <p:spPr bwMode="auto">
          <a:xfrm>
            <a:off x="10303516" y="511517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95605" y="608875"/>
            <a:ext cx="1021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63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32587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23" y="665834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48772" y="482726"/>
            <a:ext cx="995738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chemeClr val="accent5"/>
                </a:solidFill>
              </a:rPr>
              <a:t>Wie </a:t>
            </a:r>
            <a:r>
              <a:rPr lang="de-DE" sz="2000" b="1" dirty="0">
                <a:solidFill>
                  <a:schemeClr val="accent5"/>
                </a:solidFill>
              </a:rPr>
              <a:t>heißt ein erfolgreicher deutscher Rapper mit ukrainischen und russischen Wurzeln? </a:t>
            </a:r>
            <a:r>
              <a:rPr lang="pl-PL" sz="2000" b="1" dirty="0" smtClean="0">
                <a:solidFill>
                  <a:schemeClr val="accent5"/>
                </a:solidFill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</a:rPr>
            </a:br>
            <a:r>
              <a:rPr lang="de-DE" sz="2000" b="1" dirty="0" smtClean="0"/>
              <a:t>Jak </a:t>
            </a:r>
            <a:r>
              <a:rPr lang="de-DE" sz="2000" b="1" dirty="0" err="1"/>
              <a:t>się</a:t>
            </a:r>
            <a:r>
              <a:rPr lang="de-DE" sz="2000" b="1" dirty="0"/>
              <a:t> </a:t>
            </a:r>
            <a:r>
              <a:rPr lang="de-DE" sz="2000" b="1" dirty="0" err="1"/>
              <a:t>nazywa</a:t>
            </a:r>
            <a:r>
              <a:rPr lang="de-DE" sz="2000" b="1" dirty="0"/>
              <a:t> </a:t>
            </a:r>
            <a:r>
              <a:rPr lang="de-DE" sz="2000" b="1" dirty="0" err="1"/>
              <a:t>popularny</a:t>
            </a:r>
            <a:r>
              <a:rPr lang="de-DE" sz="2000" b="1" dirty="0"/>
              <a:t> </a:t>
            </a:r>
            <a:r>
              <a:rPr lang="de-DE" sz="2000" b="1" dirty="0" err="1"/>
              <a:t>niemiecki</a:t>
            </a:r>
            <a:r>
              <a:rPr lang="de-DE" sz="2000" b="1" dirty="0"/>
              <a:t> </a:t>
            </a:r>
            <a:r>
              <a:rPr lang="de-DE" sz="2000" b="1" dirty="0" err="1"/>
              <a:t>raper</a:t>
            </a:r>
            <a:r>
              <a:rPr lang="de-DE" sz="2000" b="1" dirty="0"/>
              <a:t> o </a:t>
            </a:r>
            <a:r>
              <a:rPr lang="de-DE" sz="2000" b="1" dirty="0" err="1"/>
              <a:t>ukraińskich</a:t>
            </a:r>
            <a:r>
              <a:rPr lang="de-DE" sz="2000" b="1" dirty="0"/>
              <a:t> i </a:t>
            </a:r>
            <a:r>
              <a:rPr lang="de-DE" sz="2000" b="1" dirty="0" err="1"/>
              <a:t>rosyjskich</a:t>
            </a:r>
            <a:r>
              <a:rPr lang="de-DE" sz="2000" b="1" dirty="0"/>
              <a:t> </a:t>
            </a:r>
            <a:r>
              <a:rPr lang="de-DE" sz="2000" b="1" dirty="0" err="1"/>
              <a:t>korzeniach</a:t>
            </a:r>
            <a:r>
              <a:rPr lang="de-DE" sz="2000" b="1" dirty="0"/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035856" y="2594848"/>
            <a:ext cx="2923309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Capital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Sido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34" y="1573568"/>
            <a:ext cx="7752329" cy="51662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8987943" y="6478158"/>
            <a:ext cx="28473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Julio </a:t>
            </a:r>
            <a:r>
              <a:rPr lang="de-DE" sz="1100" i="1" dirty="0" err="1">
                <a:solidFill>
                  <a:schemeClr val="bg1"/>
                </a:solidFill>
              </a:rPr>
              <a:t>cesar</a:t>
            </a:r>
            <a:r>
              <a:rPr lang="de-DE" sz="1100" i="1" dirty="0">
                <a:solidFill>
                  <a:schemeClr val="bg1"/>
                </a:solidFill>
              </a:rPr>
              <a:t> </a:t>
            </a:r>
            <a:r>
              <a:rPr lang="de-DE" sz="1100" i="1" dirty="0" err="1">
                <a:solidFill>
                  <a:schemeClr val="bg1"/>
                </a:solidFill>
              </a:rPr>
              <a:t>costa</a:t>
            </a:r>
            <a:r>
              <a:rPr lang="de-DE" sz="1100" i="1" dirty="0">
                <a:solidFill>
                  <a:schemeClr val="bg1"/>
                </a:solidFill>
              </a:rPr>
              <a:t> </a:t>
            </a:r>
            <a:r>
              <a:rPr lang="de-DE" sz="1100" i="1" dirty="0" err="1" smtClean="0">
                <a:solidFill>
                  <a:schemeClr val="bg1"/>
                </a:solidFill>
              </a:rPr>
              <a:t>Megament</a:t>
            </a:r>
            <a:r>
              <a:rPr lang="de-DE" sz="1100" i="1" dirty="0" smtClean="0">
                <a:solidFill>
                  <a:schemeClr val="bg1"/>
                </a:solidFill>
              </a:rPr>
              <a:t> /pixabay.com</a:t>
            </a:r>
            <a:endParaRPr lang="de-DE" sz="1100" i="1" dirty="0"/>
          </a:p>
        </p:txBody>
      </p:sp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1164752" y="511830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2" name="Oval 19"/>
          <p:cNvSpPr>
            <a:spLocks noChangeArrowheads="1"/>
          </p:cNvSpPr>
          <p:nvPr/>
        </p:nvSpPr>
        <p:spPr bwMode="auto">
          <a:xfrm>
            <a:off x="1145576" y="512236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1150814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4" name="Oval 21"/>
          <p:cNvSpPr>
            <a:spLocks noChangeArrowheads="1"/>
          </p:cNvSpPr>
          <p:nvPr/>
        </p:nvSpPr>
        <p:spPr bwMode="auto">
          <a:xfrm>
            <a:off x="1154278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1159697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6" name="Oval 23"/>
          <p:cNvSpPr>
            <a:spLocks noChangeArrowheads="1"/>
          </p:cNvSpPr>
          <p:nvPr/>
        </p:nvSpPr>
        <p:spPr bwMode="auto">
          <a:xfrm>
            <a:off x="1156052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7" name="Oval 24"/>
          <p:cNvSpPr>
            <a:spLocks noChangeArrowheads="1"/>
          </p:cNvSpPr>
          <p:nvPr/>
        </p:nvSpPr>
        <p:spPr bwMode="auto">
          <a:xfrm>
            <a:off x="1161290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8" name="Oval 25"/>
          <p:cNvSpPr>
            <a:spLocks noChangeArrowheads="1"/>
          </p:cNvSpPr>
          <p:nvPr/>
        </p:nvSpPr>
        <p:spPr bwMode="auto">
          <a:xfrm>
            <a:off x="1156052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1161290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1161289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1161289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2" name="Oval 29"/>
          <p:cNvSpPr>
            <a:spLocks noChangeArrowheads="1"/>
          </p:cNvSpPr>
          <p:nvPr/>
        </p:nvSpPr>
        <p:spPr bwMode="auto">
          <a:xfrm>
            <a:off x="1161289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3" name="Oval 30"/>
          <p:cNvSpPr>
            <a:spLocks noChangeArrowheads="1"/>
          </p:cNvSpPr>
          <p:nvPr/>
        </p:nvSpPr>
        <p:spPr bwMode="auto">
          <a:xfrm>
            <a:off x="1152089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4" name="Oval 31"/>
          <p:cNvSpPr>
            <a:spLocks noChangeArrowheads="1"/>
          </p:cNvSpPr>
          <p:nvPr/>
        </p:nvSpPr>
        <p:spPr bwMode="auto">
          <a:xfrm>
            <a:off x="1161289" y="512285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5" name="Oval 32"/>
          <p:cNvSpPr>
            <a:spLocks noChangeArrowheads="1"/>
          </p:cNvSpPr>
          <p:nvPr/>
        </p:nvSpPr>
        <p:spPr bwMode="auto">
          <a:xfrm>
            <a:off x="1151981" y="512392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6" name="Oval 33"/>
          <p:cNvSpPr>
            <a:spLocks noChangeArrowheads="1"/>
          </p:cNvSpPr>
          <p:nvPr/>
        </p:nvSpPr>
        <p:spPr bwMode="auto">
          <a:xfrm>
            <a:off x="1159515" y="512086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84350" y="749712"/>
            <a:ext cx="894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3992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3162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30482" y="595825"/>
            <a:ext cx="10066159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Deutschland gibt es eine mit Gebäuden bebaute Brücke (die Krämerbrücke)?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Gdzie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Niemczech znajduje się most zabudowany domami (Most Kramarzy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8843171" y="2772954"/>
            <a:ext cx="2750731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Schwerin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de-DE" sz="2000" b="1" dirty="0"/>
              <a:t>Düsseldorf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Erfurt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3" y="1645827"/>
            <a:ext cx="7597547" cy="5073488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426282" y="1772383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Fot. dam.germany.travel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528592" y="53230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0533830" y="532308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0539068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542532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547951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0544306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549544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0544306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0549544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549543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0549543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549543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0540343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0549543" y="5323580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540235" y="532464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547769" y="532158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50712" y="818952"/>
            <a:ext cx="1130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499268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574104" y="375114"/>
            <a:ext cx="9711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5"/>
                </a:solidFill>
              </a:rPr>
              <a:t>Was bedeutet die jugendsprachliche Wendung „Läuft bei dir“? </a:t>
            </a:r>
            <a:endParaRPr lang="de-DE" sz="2000" b="1" dirty="0" smtClean="0">
              <a:solidFill>
                <a:schemeClr val="accent5"/>
              </a:solidFill>
            </a:endParaRPr>
          </a:p>
          <a:p>
            <a:r>
              <a:rPr lang="pl-PL" sz="2000" b="1" dirty="0" smtClean="0"/>
              <a:t>Co </a:t>
            </a:r>
            <a:r>
              <a:rPr lang="pl-PL" sz="2000" b="1" dirty="0"/>
              <a:t>oznacza w języku młodzieży niemieckiej zwrot „Läuft bei dir” </a:t>
            </a:r>
            <a:r>
              <a:rPr lang="pl-PL" sz="2000" b="1" dirty="0" smtClean="0"/>
              <a:t>(</a:t>
            </a:r>
            <a:r>
              <a:rPr lang="de-DE" sz="2000" b="1" dirty="0" smtClean="0"/>
              <a:t>„</a:t>
            </a:r>
            <a:r>
              <a:rPr lang="pl-PL" sz="2000" b="1" dirty="0" smtClean="0"/>
              <a:t>Biega </a:t>
            </a:r>
            <a:r>
              <a:rPr lang="pl-PL" sz="2000" b="1" dirty="0"/>
              <a:t>u </a:t>
            </a:r>
            <a:r>
              <a:rPr lang="pl-PL" sz="2000" b="1" dirty="0" smtClean="0"/>
              <a:t>ciebie</a:t>
            </a:r>
            <a:r>
              <a:rPr lang="de-DE" sz="2000" b="1" dirty="0" smtClean="0"/>
              <a:t>“</a:t>
            </a:r>
            <a:r>
              <a:rPr lang="pl-PL" sz="2000" b="1" dirty="0" smtClean="0"/>
              <a:t>)?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511313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8381687" y="2086943"/>
            <a:ext cx="3341113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Du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kannst laufen.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Potrafisz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biegać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Du weißt, was los ist.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Wiesz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 się dzieje.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 hast Glück und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Erfolg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Dobrze ci się powodzi.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636238" y="5535969"/>
            <a:ext cx="1733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nck_gsl/pixabay.com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5" y="1687972"/>
            <a:ext cx="7491583" cy="4993382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528383" y="6319743"/>
            <a:ext cx="1439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</a:t>
            </a:r>
            <a:r>
              <a:rPr lang="de-DE" sz="1200" i="1" dirty="0">
                <a:solidFill>
                  <a:schemeClr val="bg1"/>
                </a:solidFill>
              </a:rPr>
              <a:t>Franz </a:t>
            </a:r>
            <a:r>
              <a:rPr lang="de-DE" sz="1200" i="1" dirty="0" smtClean="0">
                <a:solidFill>
                  <a:schemeClr val="bg1"/>
                </a:solidFill>
              </a:rPr>
              <a:t>Josef  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9525160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9511221" y="491992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9516459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9519923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9525342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9521697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auto">
          <a:xfrm>
            <a:off x="9526935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9521697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9526935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9526934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526934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9526934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9517734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5" name="Oval 31"/>
          <p:cNvSpPr>
            <a:spLocks noChangeArrowheads="1"/>
          </p:cNvSpPr>
          <p:nvPr/>
        </p:nvSpPr>
        <p:spPr bwMode="auto">
          <a:xfrm>
            <a:off x="9526934" y="492042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6" name="Oval 32"/>
          <p:cNvSpPr>
            <a:spLocks noChangeArrowheads="1"/>
          </p:cNvSpPr>
          <p:nvPr/>
        </p:nvSpPr>
        <p:spPr bwMode="auto">
          <a:xfrm>
            <a:off x="9517626" y="492148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9525160" y="491843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948198" y="595191"/>
            <a:ext cx="1043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1995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3" y="710277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244919" y="618722"/>
            <a:ext cx="995738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</a:rPr>
              <a:t>Was verstehen Jugendliche unter dem Begriff </a:t>
            </a:r>
            <a:r>
              <a:rPr lang="de-DE" sz="2000" b="1" dirty="0" smtClean="0">
                <a:solidFill>
                  <a:schemeClr val="accent5"/>
                </a:solidFill>
              </a:rPr>
              <a:t>„</a:t>
            </a:r>
            <a:r>
              <a:rPr lang="de-DE" sz="2000" b="1" dirty="0" err="1" smtClean="0">
                <a:solidFill>
                  <a:schemeClr val="accent5"/>
                </a:solidFill>
              </a:rPr>
              <a:t>Borderitis</a:t>
            </a:r>
            <a:r>
              <a:rPr lang="de-DE" sz="2000" b="1" dirty="0" smtClean="0">
                <a:solidFill>
                  <a:schemeClr val="accent5"/>
                </a:solidFill>
              </a:rPr>
              <a:t>“? </a:t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de-DE" sz="2000" b="1" dirty="0" smtClean="0"/>
              <a:t>Co </a:t>
            </a:r>
            <a:r>
              <a:rPr lang="de-DE" sz="2000" b="1" dirty="0" err="1"/>
              <a:t>niemiecka</a:t>
            </a:r>
            <a:r>
              <a:rPr lang="de-DE" sz="2000" b="1" dirty="0"/>
              <a:t> </a:t>
            </a:r>
            <a:r>
              <a:rPr lang="de-DE" sz="2000" b="1" dirty="0" err="1"/>
              <a:t>młodzież</a:t>
            </a:r>
            <a:r>
              <a:rPr lang="de-DE" sz="2000" b="1" dirty="0"/>
              <a:t> </a:t>
            </a:r>
            <a:r>
              <a:rPr lang="de-DE" sz="2000" b="1" dirty="0" err="1"/>
              <a:t>rozumie</a:t>
            </a:r>
            <a:r>
              <a:rPr lang="de-DE" sz="2000" b="1" dirty="0"/>
              <a:t> </a:t>
            </a:r>
            <a:r>
              <a:rPr lang="de-DE" sz="2000" b="1" dirty="0" err="1"/>
              <a:t>pod</a:t>
            </a:r>
            <a:r>
              <a:rPr lang="de-DE" sz="2000" b="1" dirty="0"/>
              <a:t> </a:t>
            </a:r>
            <a:r>
              <a:rPr lang="de-DE" sz="2000" b="1" dirty="0" err="1"/>
              <a:t>pojęciem</a:t>
            </a:r>
            <a:r>
              <a:rPr lang="de-DE" sz="2000" b="1" dirty="0"/>
              <a:t> </a:t>
            </a:r>
            <a:r>
              <a:rPr lang="de-DE" sz="2000" b="1" dirty="0" smtClean="0"/>
              <a:t>„</a:t>
            </a:r>
            <a:r>
              <a:rPr lang="pl-PL" sz="2000" b="1" dirty="0" err="1"/>
              <a:t>b</a:t>
            </a:r>
            <a:r>
              <a:rPr lang="de-DE" sz="2000" b="1" dirty="0" err="1" smtClean="0"/>
              <a:t>orderitis</a:t>
            </a:r>
            <a:r>
              <a:rPr lang="de-DE" sz="2000" b="1" dirty="0" smtClean="0"/>
              <a:t>“?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528893" y="2082827"/>
            <a:ext cx="4127564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endParaRPr lang="pl-PL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AutoNum type="alphaLcParenR"/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leckere Speise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smaczn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ą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potrawę</a:t>
            </a:r>
            <a:b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1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AutoNum type="alphaLcParenR"/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Entzündung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palenie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(stan chorobowy)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AutoNum type="alphaLcParenR"/>
            </a:pPr>
            <a:endParaRPr lang="pl-PL" sz="1000" b="1" dirty="0" smtClean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AutoNum type="alphaLcParenR"/>
            </a:pP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Allergie“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gegen Grenzen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lergi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ę”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granice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de-DE" sz="1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pl-PL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de-DE" sz="20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781" y="1448689"/>
            <a:ext cx="7073661" cy="5305247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9678421" y="6476937"/>
            <a:ext cx="21570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>
                <a:solidFill>
                  <a:schemeClr val="bg1"/>
                </a:solidFill>
              </a:rPr>
              <a:t>Fot. Free </a:t>
            </a:r>
            <a:r>
              <a:rPr lang="de-DE" sz="1200" i="1" dirty="0" err="1">
                <a:solidFill>
                  <a:schemeClr val="bg1"/>
                </a:solidFill>
              </a:rPr>
              <a:t>Photos</a:t>
            </a:r>
            <a:r>
              <a:rPr lang="de-DE" sz="1200" i="1" dirty="0">
                <a:solidFill>
                  <a:schemeClr val="bg1"/>
                </a:solidFill>
              </a:rPr>
              <a:t>/ pixabay.com</a:t>
            </a: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1543894" y="506255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1524718" y="506660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1529956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1533420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1538839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1535194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1540432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7" name="Oval 25"/>
          <p:cNvSpPr>
            <a:spLocks noChangeArrowheads="1"/>
          </p:cNvSpPr>
          <p:nvPr/>
        </p:nvSpPr>
        <p:spPr bwMode="auto">
          <a:xfrm>
            <a:off x="1535194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1540432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1540431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1540431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1" name="Oval 29"/>
          <p:cNvSpPr>
            <a:spLocks noChangeArrowheads="1"/>
          </p:cNvSpPr>
          <p:nvPr/>
        </p:nvSpPr>
        <p:spPr bwMode="auto">
          <a:xfrm>
            <a:off x="1540431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2" name="Oval 30"/>
          <p:cNvSpPr>
            <a:spLocks noChangeArrowheads="1"/>
          </p:cNvSpPr>
          <p:nvPr/>
        </p:nvSpPr>
        <p:spPr bwMode="auto">
          <a:xfrm>
            <a:off x="1531231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3" name="Oval 31"/>
          <p:cNvSpPr>
            <a:spLocks noChangeArrowheads="1"/>
          </p:cNvSpPr>
          <p:nvPr/>
        </p:nvSpPr>
        <p:spPr bwMode="auto">
          <a:xfrm>
            <a:off x="1540431" y="506710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4" name="Oval 32"/>
          <p:cNvSpPr>
            <a:spLocks noChangeArrowheads="1"/>
          </p:cNvSpPr>
          <p:nvPr/>
        </p:nvSpPr>
        <p:spPr bwMode="auto">
          <a:xfrm>
            <a:off x="1531123" y="506816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5" name="Oval 33"/>
          <p:cNvSpPr>
            <a:spLocks noChangeArrowheads="1"/>
          </p:cNvSpPr>
          <p:nvPr/>
        </p:nvSpPr>
        <p:spPr bwMode="auto">
          <a:xfrm>
            <a:off x="1538657" y="506510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77073" y="809028"/>
            <a:ext cx="961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7408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5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60606" y="653220"/>
            <a:ext cx="8474113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heißt die erfolgreichste deutsche Fußballmannschaft?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 nazywa najbardziej utytułowany niemiecki klub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piłkarski?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828155" y="2363114"/>
            <a:ext cx="3213656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Werder Bremen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de-DE" sz="2000" b="1" dirty="0">
                <a:solidFill>
                  <a:prstClr val="black"/>
                </a:solidFill>
              </a:rPr>
              <a:t>Bayern München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VFB Stuttgart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1" y="1619326"/>
            <a:ext cx="6587582" cy="4940687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644491" y="6142539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err="1" smtClean="0">
                <a:solidFill>
                  <a:schemeClr val="bg1"/>
                </a:solidFill>
              </a:rPr>
              <a:t>CamiloCote</a:t>
            </a:r>
            <a:r>
              <a:rPr lang="de-DE" sz="1100" i="1" dirty="0" smtClean="0">
                <a:solidFill>
                  <a:schemeClr val="bg1"/>
                </a:solidFill>
              </a:rPr>
              <a:t> / 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10507363" y="532643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2" name="Oval 19"/>
          <p:cNvSpPr>
            <a:spLocks noChangeArrowheads="1"/>
          </p:cNvSpPr>
          <p:nvPr/>
        </p:nvSpPr>
        <p:spPr bwMode="auto">
          <a:xfrm>
            <a:off x="10512601" y="532643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10517839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4" name="Oval 21"/>
          <p:cNvSpPr>
            <a:spLocks noChangeArrowheads="1"/>
          </p:cNvSpPr>
          <p:nvPr/>
        </p:nvSpPr>
        <p:spPr bwMode="auto">
          <a:xfrm>
            <a:off x="10521303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10526722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6" name="Oval 23"/>
          <p:cNvSpPr>
            <a:spLocks noChangeArrowheads="1"/>
          </p:cNvSpPr>
          <p:nvPr/>
        </p:nvSpPr>
        <p:spPr bwMode="auto">
          <a:xfrm>
            <a:off x="10523077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7" name="Oval 24"/>
          <p:cNvSpPr>
            <a:spLocks noChangeArrowheads="1"/>
          </p:cNvSpPr>
          <p:nvPr/>
        </p:nvSpPr>
        <p:spPr bwMode="auto">
          <a:xfrm>
            <a:off x="10528315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8" name="Oval 25"/>
          <p:cNvSpPr>
            <a:spLocks noChangeArrowheads="1"/>
          </p:cNvSpPr>
          <p:nvPr/>
        </p:nvSpPr>
        <p:spPr bwMode="auto">
          <a:xfrm>
            <a:off x="10523077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10528315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10528314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10528314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2" name="Oval 29"/>
          <p:cNvSpPr>
            <a:spLocks noChangeArrowheads="1"/>
          </p:cNvSpPr>
          <p:nvPr/>
        </p:nvSpPr>
        <p:spPr bwMode="auto">
          <a:xfrm>
            <a:off x="10528314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3" name="Oval 30"/>
          <p:cNvSpPr>
            <a:spLocks noChangeArrowheads="1"/>
          </p:cNvSpPr>
          <p:nvPr/>
        </p:nvSpPr>
        <p:spPr bwMode="auto">
          <a:xfrm>
            <a:off x="10519114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4" name="Oval 31"/>
          <p:cNvSpPr>
            <a:spLocks noChangeArrowheads="1"/>
          </p:cNvSpPr>
          <p:nvPr/>
        </p:nvSpPr>
        <p:spPr bwMode="auto">
          <a:xfrm>
            <a:off x="10528314" y="532693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5" name="Oval 32"/>
          <p:cNvSpPr>
            <a:spLocks noChangeArrowheads="1"/>
          </p:cNvSpPr>
          <p:nvPr/>
        </p:nvSpPr>
        <p:spPr bwMode="auto">
          <a:xfrm>
            <a:off x="10519006" y="532799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6" name="Oval 33"/>
          <p:cNvSpPr>
            <a:spLocks noChangeArrowheads="1"/>
          </p:cNvSpPr>
          <p:nvPr/>
        </p:nvSpPr>
        <p:spPr bwMode="auto">
          <a:xfrm>
            <a:off x="10526540" y="532493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91267" y="820451"/>
            <a:ext cx="669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23083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588" y="260078"/>
            <a:ext cx="6820524" cy="560732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662946" y="343812"/>
            <a:ext cx="459163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der typischen polnischen Speisen schmeckt nach 2-3 Tagen Reifezeit am besten?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Która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typowych polskich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potraw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smakuje najlepiej po 2-3 dniach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77843" y="2602818"/>
            <a:ext cx="43762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	B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orschtsch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(Rote-Bete-Suppe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            </a:t>
            </a: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barszcz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   Gurkensuppe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zupa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ogórkowa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	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Bigos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(Sauerkrauteintopf)</a:t>
            </a: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	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bigos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42" y="385314"/>
            <a:ext cx="483114" cy="483114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9906000" y="5543550"/>
            <a:ext cx="2038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The </a:t>
            </a:r>
            <a:r>
              <a:rPr lang="de-DE" sz="1200" i="1" dirty="0" err="1" smtClean="0">
                <a:solidFill>
                  <a:schemeClr val="bg1"/>
                </a:solidFill>
              </a:rPr>
              <a:t>Ujulala</a:t>
            </a:r>
            <a:r>
              <a:rPr lang="de-DE" sz="1200" i="1" dirty="0" smtClean="0">
                <a:solidFill>
                  <a:schemeClr val="bg1"/>
                </a:solidFill>
              </a:rPr>
              <a:t>/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2068001" y="524730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>
            <a:off x="2048825" y="525135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>
            <a:off x="2054063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1" name="Oval 21"/>
          <p:cNvSpPr>
            <a:spLocks noChangeArrowheads="1"/>
          </p:cNvSpPr>
          <p:nvPr/>
        </p:nvSpPr>
        <p:spPr bwMode="auto">
          <a:xfrm>
            <a:off x="2057527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2" name="Oval 22"/>
          <p:cNvSpPr>
            <a:spLocks noChangeArrowheads="1"/>
          </p:cNvSpPr>
          <p:nvPr/>
        </p:nvSpPr>
        <p:spPr bwMode="auto">
          <a:xfrm>
            <a:off x="2062946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2059301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4" name="Oval 24"/>
          <p:cNvSpPr>
            <a:spLocks noChangeArrowheads="1"/>
          </p:cNvSpPr>
          <p:nvPr/>
        </p:nvSpPr>
        <p:spPr bwMode="auto">
          <a:xfrm>
            <a:off x="2064539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5" name="Oval 25"/>
          <p:cNvSpPr>
            <a:spLocks noChangeArrowheads="1"/>
          </p:cNvSpPr>
          <p:nvPr/>
        </p:nvSpPr>
        <p:spPr bwMode="auto">
          <a:xfrm>
            <a:off x="2059301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26" name="Oval 26"/>
          <p:cNvSpPr>
            <a:spLocks noChangeArrowheads="1"/>
          </p:cNvSpPr>
          <p:nvPr/>
        </p:nvSpPr>
        <p:spPr bwMode="auto">
          <a:xfrm>
            <a:off x="2064539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27" name="Oval 27"/>
          <p:cNvSpPr>
            <a:spLocks noChangeArrowheads="1"/>
          </p:cNvSpPr>
          <p:nvPr/>
        </p:nvSpPr>
        <p:spPr bwMode="auto">
          <a:xfrm>
            <a:off x="2064538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28" name="Oval 28"/>
          <p:cNvSpPr>
            <a:spLocks noChangeArrowheads="1"/>
          </p:cNvSpPr>
          <p:nvPr/>
        </p:nvSpPr>
        <p:spPr bwMode="auto">
          <a:xfrm>
            <a:off x="2064538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9" name="Oval 29"/>
          <p:cNvSpPr>
            <a:spLocks noChangeArrowheads="1"/>
          </p:cNvSpPr>
          <p:nvPr/>
        </p:nvSpPr>
        <p:spPr bwMode="auto">
          <a:xfrm>
            <a:off x="2064538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0" name="Oval 30"/>
          <p:cNvSpPr>
            <a:spLocks noChangeArrowheads="1"/>
          </p:cNvSpPr>
          <p:nvPr/>
        </p:nvSpPr>
        <p:spPr bwMode="auto">
          <a:xfrm>
            <a:off x="2055338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1" name="Oval 31"/>
          <p:cNvSpPr>
            <a:spLocks noChangeArrowheads="1"/>
          </p:cNvSpPr>
          <p:nvPr/>
        </p:nvSpPr>
        <p:spPr bwMode="auto">
          <a:xfrm>
            <a:off x="2064538" y="52518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2" name="Oval 32"/>
          <p:cNvSpPr>
            <a:spLocks noChangeArrowheads="1"/>
          </p:cNvSpPr>
          <p:nvPr/>
        </p:nvSpPr>
        <p:spPr bwMode="auto">
          <a:xfrm>
            <a:off x="2055230" y="525291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3" name="Oval 33"/>
          <p:cNvSpPr>
            <a:spLocks noChangeArrowheads="1"/>
          </p:cNvSpPr>
          <p:nvPr/>
        </p:nvSpPr>
        <p:spPr bwMode="auto">
          <a:xfrm>
            <a:off x="2062764" y="52498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77843" y="426816"/>
            <a:ext cx="673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23415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80" y="629922"/>
            <a:ext cx="652110" cy="65211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459712" y="545677"/>
            <a:ext cx="10058401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Welches Wort hat seinen Ursprung im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Polnischen?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niemieckie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słowo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polskie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pochodzenie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123685" y="2228539"/>
            <a:ext cx="2706444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Tomate 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pomidor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Kartoffel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mniak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Gurke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ogórek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1459712" y="5181683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1445773" y="520469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1451011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1454475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1459894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1456249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1461487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1456249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1461487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1461486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1461486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461486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1452286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1461486" y="5205192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1452178" y="5206254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1459712" y="52031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86" y="1457864"/>
            <a:ext cx="7633588" cy="4293893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4105930" y="5410877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pl-PL" sz="1100" i="1" dirty="0" err="1" smtClean="0">
                <a:solidFill>
                  <a:schemeClr val="bg1"/>
                </a:solidFill>
              </a:rPr>
              <a:t>canva</a:t>
            </a:r>
            <a:r>
              <a:rPr lang="de-DE" sz="1100" i="1" dirty="0" smtClean="0">
                <a:solidFill>
                  <a:schemeClr val="bg1"/>
                </a:solidFill>
              </a:rPr>
              <a:t>.</a:t>
            </a:r>
            <a:r>
              <a:rPr lang="de-DE" sz="1100" i="1" dirty="0" err="1" smtClean="0">
                <a:solidFill>
                  <a:schemeClr val="bg1"/>
                </a:solidFill>
              </a:rPr>
              <a:t>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777132" y="769783"/>
            <a:ext cx="1365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69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093502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60" y="550331"/>
            <a:ext cx="687892" cy="687892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401508" y="487248"/>
            <a:ext cx="1005840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bezeichnet man in Deutschland auch als „die fünfte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Jahreszeit“?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Jakie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wydarzenie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określa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Niemczech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mianem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piątej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roku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09484" y="2281042"/>
            <a:ext cx="3515706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die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Zeit der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Kartoffelernte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czas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wykopków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die Karnevalszeit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karnawał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Pfingsten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Zielone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Świątki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1401508" y="5138801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1387569" y="5161812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1392807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1396271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1401690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1398045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1403283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1398045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1403283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1403282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1403282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403282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1394082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1403282" y="516231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1393974" y="5163372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1401508" y="516031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265" y="1665703"/>
            <a:ext cx="7967670" cy="50891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833265" y="1674887"/>
            <a:ext cx="17179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err="1" smtClean="0">
                <a:solidFill>
                  <a:schemeClr val="bg1"/>
                </a:solidFill>
              </a:rPr>
              <a:t>dam.travel.germany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22032" y="694222"/>
            <a:ext cx="1110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02494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073053" y="446683"/>
            <a:ext cx="9711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chemeClr val="accent5"/>
                </a:solidFill>
              </a:rPr>
              <a:t>Welche </a:t>
            </a:r>
            <a:r>
              <a:rPr lang="pl-PL" sz="2000" b="1" dirty="0">
                <a:solidFill>
                  <a:schemeClr val="accent5"/>
                </a:solidFill>
              </a:rPr>
              <a:t>Stadt hat dieses Maskottchen? </a:t>
            </a:r>
            <a:r>
              <a:rPr lang="de-DE" sz="2000" b="1" dirty="0" smtClean="0">
                <a:solidFill>
                  <a:schemeClr val="accent5"/>
                </a:solidFill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pl-PL" sz="2000" b="1" dirty="0" smtClean="0"/>
              <a:t>Jakie </a:t>
            </a:r>
            <a:r>
              <a:rPr lang="pl-PL" sz="2000" b="1" dirty="0"/>
              <a:t>miasto ma tę maskotkę</a:t>
            </a:r>
            <a:r>
              <a:rPr lang="pl-PL" sz="2000" b="1" dirty="0" smtClean="0"/>
              <a:t>?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5" y="554842"/>
            <a:ext cx="593254" cy="593254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9882439" y="2224638"/>
            <a:ext cx="2076112" cy="2170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Stralsund</a:t>
            </a:r>
          </a:p>
          <a:p>
            <a:pPr lvl="0">
              <a:lnSpc>
                <a:spcPct val="107000"/>
              </a:lnSpc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Bielefeld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Berlin</a:t>
            </a:r>
          </a:p>
          <a:p>
            <a:pPr lvl="0">
              <a:lnSpc>
                <a:spcPct val="107000"/>
              </a:lnSpc>
            </a:pP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636238" y="5535969"/>
            <a:ext cx="1733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nck_gsl/pixabay.com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83" y="1599335"/>
            <a:ext cx="9103312" cy="5120613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759465" y="6400754"/>
            <a:ext cx="3430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Jonathan Reichel / 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10166664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10152725" y="486406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10157963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10161427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10166846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10163201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auto">
          <a:xfrm>
            <a:off x="10168439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10163201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10168439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10168438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10168438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10168438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10159238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5" name="Oval 31"/>
          <p:cNvSpPr>
            <a:spLocks noChangeArrowheads="1"/>
          </p:cNvSpPr>
          <p:nvPr/>
        </p:nvSpPr>
        <p:spPr bwMode="auto">
          <a:xfrm>
            <a:off x="10168438" y="4864558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6" name="Oval 32"/>
          <p:cNvSpPr>
            <a:spLocks noChangeArrowheads="1"/>
          </p:cNvSpPr>
          <p:nvPr/>
        </p:nvSpPr>
        <p:spPr bwMode="auto">
          <a:xfrm>
            <a:off x="10159130" y="4865620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10166664" y="486256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52942" y="651414"/>
            <a:ext cx="1073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71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6365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58191" y="612061"/>
            <a:ext cx="930866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wurde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deutsche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Fußballnationalelf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Frauen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Weltmeister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 razy niemiecka kobieca reprezentacja piłkarska zdobyła tytuł mistrza świata?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8712373" y="2418593"/>
            <a:ext cx="2268856" cy="322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kein Mal</a:t>
            </a:r>
            <a:r>
              <a:rPr lang="pl-PL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pl-PL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pl-PL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</a:t>
            </a: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weimal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dwa razy</a:t>
            </a:r>
            <a:b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pl-PL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viermal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cztery razy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451607" y="532051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10456845" y="53205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0462083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465547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470966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0467321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472559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0467321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0472559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472558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0472558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472558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0463358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0472558" y="532101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463250" y="532207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470784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8" y="1779373"/>
            <a:ext cx="7390545" cy="4157182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644491" y="5639475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pl-PL" sz="1100" i="1" dirty="0" smtClean="0">
                <a:solidFill>
                  <a:schemeClr val="bg1"/>
                </a:solidFill>
              </a:rPr>
              <a:t>Canva.com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51278" y="820451"/>
            <a:ext cx="1084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72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23295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3" y="710277"/>
            <a:ext cx="603368" cy="60336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244919" y="618722"/>
            <a:ext cx="9957383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</a:rPr>
              <a:t>Wo findet jedes Jahr die weltweit größte Computerspiel-Messe </a:t>
            </a:r>
            <a:r>
              <a:rPr lang="de-DE" sz="2000" b="1" dirty="0" err="1">
                <a:solidFill>
                  <a:schemeClr val="accent5"/>
                </a:solidFill>
              </a:rPr>
              <a:t>Gamescom</a:t>
            </a:r>
            <a:r>
              <a:rPr lang="de-DE" sz="2000" b="1" dirty="0">
                <a:solidFill>
                  <a:schemeClr val="accent5"/>
                </a:solidFill>
              </a:rPr>
              <a:t> statt? </a:t>
            </a:r>
            <a:br>
              <a:rPr lang="de-DE" sz="2000" b="1" dirty="0">
                <a:solidFill>
                  <a:schemeClr val="accent5"/>
                </a:solidFill>
              </a:rPr>
            </a:br>
            <a:r>
              <a:rPr lang="de-DE" sz="2000" b="1" dirty="0" err="1" smtClean="0"/>
              <a:t>Gdzie</a:t>
            </a:r>
            <a:r>
              <a:rPr lang="de-DE" sz="2000" b="1" dirty="0" smtClean="0"/>
              <a:t> </a:t>
            </a:r>
            <a:r>
              <a:rPr lang="de-DE" sz="2000" b="1" dirty="0" err="1"/>
              <a:t>co</a:t>
            </a:r>
            <a:r>
              <a:rPr lang="de-DE" sz="2000" b="1" dirty="0"/>
              <a:t> </a:t>
            </a:r>
            <a:r>
              <a:rPr lang="de-DE" sz="2000" b="1" dirty="0" err="1"/>
              <a:t>roku</a:t>
            </a:r>
            <a:r>
              <a:rPr lang="de-DE" sz="2000" b="1" dirty="0"/>
              <a:t> </a:t>
            </a:r>
            <a:r>
              <a:rPr lang="de-DE" sz="2000" b="1" dirty="0" err="1"/>
              <a:t>odbywają</a:t>
            </a:r>
            <a:r>
              <a:rPr lang="de-DE" sz="2000" b="1" dirty="0"/>
              <a:t> </a:t>
            </a:r>
            <a:r>
              <a:rPr lang="de-DE" sz="2000" b="1" dirty="0" err="1"/>
              <a:t>się</a:t>
            </a:r>
            <a:r>
              <a:rPr lang="de-DE" sz="2000" b="1" dirty="0"/>
              <a:t> </a:t>
            </a:r>
            <a:r>
              <a:rPr lang="de-DE" sz="2000" b="1" dirty="0" err="1"/>
              <a:t>największe</a:t>
            </a:r>
            <a:r>
              <a:rPr lang="de-DE" sz="2000" b="1" dirty="0"/>
              <a:t> na </a:t>
            </a:r>
            <a:r>
              <a:rPr lang="de-DE" sz="2000" b="1" dirty="0" err="1"/>
              <a:t>świecie</a:t>
            </a:r>
            <a:r>
              <a:rPr lang="de-DE" sz="2000" b="1" dirty="0"/>
              <a:t> </a:t>
            </a:r>
            <a:r>
              <a:rPr lang="de-DE" sz="2000" b="1" dirty="0" err="1"/>
              <a:t>targi</a:t>
            </a:r>
            <a:r>
              <a:rPr lang="de-DE" sz="2000" b="1" dirty="0"/>
              <a:t> gier </a:t>
            </a:r>
            <a:r>
              <a:rPr lang="de-DE" sz="2000" b="1" dirty="0" err="1"/>
              <a:t>komputerowych</a:t>
            </a:r>
            <a:r>
              <a:rPr lang="de-DE" sz="2000" b="1" dirty="0"/>
              <a:t> </a:t>
            </a:r>
            <a:r>
              <a:rPr lang="de-DE" sz="2000" b="1" dirty="0" err="1" smtClean="0"/>
              <a:t>Gamescom</a:t>
            </a:r>
            <a:r>
              <a:rPr lang="de-DE" sz="2000" b="1" dirty="0" smtClean="0"/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412658" y="2164685"/>
            <a:ext cx="4020441" cy="2500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Magdeburg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Weimar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Köln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Kolonia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58" y="1797684"/>
            <a:ext cx="6244967" cy="4161685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9486844" y="5697759"/>
            <a:ext cx="3430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Fot. Jusuf111 / 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811523" y="492873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4" name="Oval 19"/>
          <p:cNvSpPr>
            <a:spLocks noChangeArrowheads="1"/>
          </p:cNvSpPr>
          <p:nvPr/>
        </p:nvSpPr>
        <p:spPr bwMode="auto">
          <a:xfrm>
            <a:off x="1792347" y="493278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6" name="Oval 20"/>
          <p:cNvSpPr>
            <a:spLocks noChangeArrowheads="1"/>
          </p:cNvSpPr>
          <p:nvPr/>
        </p:nvSpPr>
        <p:spPr bwMode="auto">
          <a:xfrm>
            <a:off x="1797585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7" name="Oval 21"/>
          <p:cNvSpPr>
            <a:spLocks noChangeArrowheads="1"/>
          </p:cNvSpPr>
          <p:nvPr/>
        </p:nvSpPr>
        <p:spPr bwMode="auto">
          <a:xfrm>
            <a:off x="1801049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8" name="Oval 22"/>
          <p:cNvSpPr>
            <a:spLocks noChangeArrowheads="1"/>
          </p:cNvSpPr>
          <p:nvPr/>
        </p:nvSpPr>
        <p:spPr bwMode="auto">
          <a:xfrm>
            <a:off x="1806468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9" name="Oval 23"/>
          <p:cNvSpPr>
            <a:spLocks noChangeArrowheads="1"/>
          </p:cNvSpPr>
          <p:nvPr/>
        </p:nvSpPr>
        <p:spPr bwMode="auto">
          <a:xfrm>
            <a:off x="1802823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0" name="Oval 24"/>
          <p:cNvSpPr>
            <a:spLocks noChangeArrowheads="1"/>
          </p:cNvSpPr>
          <p:nvPr/>
        </p:nvSpPr>
        <p:spPr bwMode="auto">
          <a:xfrm>
            <a:off x="1808061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1" name="Oval 25"/>
          <p:cNvSpPr>
            <a:spLocks noChangeArrowheads="1"/>
          </p:cNvSpPr>
          <p:nvPr/>
        </p:nvSpPr>
        <p:spPr bwMode="auto">
          <a:xfrm>
            <a:off x="1802823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2" name="Oval 26"/>
          <p:cNvSpPr>
            <a:spLocks noChangeArrowheads="1"/>
          </p:cNvSpPr>
          <p:nvPr/>
        </p:nvSpPr>
        <p:spPr bwMode="auto">
          <a:xfrm>
            <a:off x="1808061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3" name="Oval 27"/>
          <p:cNvSpPr>
            <a:spLocks noChangeArrowheads="1"/>
          </p:cNvSpPr>
          <p:nvPr/>
        </p:nvSpPr>
        <p:spPr bwMode="auto">
          <a:xfrm>
            <a:off x="1808060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4" name="Oval 28"/>
          <p:cNvSpPr>
            <a:spLocks noChangeArrowheads="1"/>
          </p:cNvSpPr>
          <p:nvPr/>
        </p:nvSpPr>
        <p:spPr bwMode="auto">
          <a:xfrm>
            <a:off x="1808060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5" name="Oval 29"/>
          <p:cNvSpPr>
            <a:spLocks noChangeArrowheads="1"/>
          </p:cNvSpPr>
          <p:nvPr/>
        </p:nvSpPr>
        <p:spPr bwMode="auto">
          <a:xfrm>
            <a:off x="1808060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6" name="Oval 30"/>
          <p:cNvSpPr>
            <a:spLocks noChangeArrowheads="1"/>
          </p:cNvSpPr>
          <p:nvPr/>
        </p:nvSpPr>
        <p:spPr bwMode="auto">
          <a:xfrm>
            <a:off x="1798860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7" name="Oval 31"/>
          <p:cNvSpPr>
            <a:spLocks noChangeArrowheads="1"/>
          </p:cNvSpPr>
          <p:nvPr/>
        </p:nvSpPr>
        <p:spPr bwMode="auto">
          <a:xfrm>
            <a:off x="1808060" y="493328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8" name="Oval 32"/>
          <p:cNvSpPr>
            <a:spLocks noChangeArrowheads="1"/>
          </p:cNvSpPr>
          <p:nvPr/>
        </p:nvSpPr>
        <p:spPr bwMode="auto">
          <a:xfrm>
            <a:off x="1798752" y="493434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9" name="Oval 33"/>
          <p:cNvSpPr>
            <a:spLocks noChangeArrowheads="1"/>
          </p:cNvSpPr>
          <p:nvPr/>
        </p:nvSpPr>
        <p:spPr bwMode="auto">
          <a:xfrm>
            <a:off x="1806286" y="493129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28742" y="811906"/>
            <a:ext cx="1232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73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85766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7" y="505411"/>
            <a:ext cx="567867" cy="56786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174653" y="380899"/>
            <a:ext cx="1005840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heißt das größte deutsche Techno-Festival?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 nazywa największy festiwal techno w Niemczech?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67904" y="2479638"/>
            <a:ext cx="2953946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Nature </a:t>
            </a:r>
            <a:r>
              <a:rPr lang="de-DE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Wacken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de-DE" sz="2000" b="1" dirty="0" err="1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Lollapalooza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1309802" y="4726786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1295863" y="474979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1301101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1304565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1309984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1306339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1311577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1306339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1311577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1311576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1311576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311576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1302376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1311576" y="4750295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1302268" y="4751357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1309802" y="4748300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50" y="1367292"/>
            <a:ext cx="7647141" cy="449867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640133" y="5443475"/>
            <a:ext cx="20288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Nico Franz / 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90048" y="590822"/>
            <a:ext cx="95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8356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6252472" y="646365"/>
            <a:ext cx="9711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pl-PL" sz="2000" b="1" dirty="0">
                <a:solidFill>
                  <a:schemeClr val="accent5"/>
                </a:solidFill>
              </a:rPr>
              <a:t>Welche deutsche Stadt grenzt </a:t>
            </a:r>
            <a:r>
              <a:rPr lang="pl-PL" sz="2000" b="1" u="sng" dirty="0">
                <a:solidFill>
                  <a:schemeClr val="accent5"/>
                </a:solidFill>
              </a:rPr>
              <a:t>nicht</a:t>
            </a:r>
            <a:r>
              <a:rPr lang="pl-PL" sz="2000" b="1" dirty="0">
                <a:solidFill>
                  <a:schemeClr val="accent5"/>
                </a:solidFill>
              </a:rPr>
              <a:t> an Polen? </a:t>
            </a:r>
            <a:r>
              <a:rPr lang="de-DE" sz="2000" b="1" dirty="0">
                <a:solidFill>
                  <a:schemeClr val="accent5"/>
                </a:solidFill>
              </a:rPr>
              <a:t/>
            </a:r>
            <a:br>
              <a:rPr lang="de-DE" sz="2000" b="1" dirty="0">
                <a:solidFill>
                  <a:schemeClr val="accent5"/>
                </a:solidFill>
              </a:rPr>
            </a:br>
            <a:r>
              <a:rPr lang="pl-PL" sz="2000" b="1" dirty="0" smtClean="0"/>
              <a:t>Które </a:t>
            </a:r>
            <a:r>
              <a:rPr lang="pl-PL" sz="2000" b="1" dirty="0"/>
              <a:t>niemieckie miasto </a:t>
            </a:r>
            <a:r>
              <a:rPr lang="pl-PL" sz="2000" b="1" u="sng" dirty="0"/>
              <a:t>nie</a:t>
            </a:r>
            <a:r>
              <a:rPr lang="pl-PL" sz="2000" b="1" dirty="0"/>
              <a:t> graniczy z Polską?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646" y="747151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6252472" y="2189607"/>
            <a:ext cx="2949880" cy="2500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Frankfurt an der Oder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Frankfurt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Odrą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Görlitz</a:t>
            </a: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Güstrow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636238" y="5535969"/>
            <a:ext cx="1733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nck_gsl/pixabay.com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37" y="646365"/>
            <a:ext cx="4991868" cy="5498788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356792" y="5879551"/>
            <a:ext cx="3430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Hilde Stockmann</a:t>
            </a:r>
            <a:r>
              <a:rPr lang="pl-PL" sz="1100" i="1" dirty="0" smtClean="0">
                <a:solidFill>
                  <a:schemeClr val="bg1"/>
                </a:solidFill>
              </a:rPr>
              <a:t> / </a:t>
            </a:r>
            <a:r>
              <a:rPr lang="de-DE" sz="1100" i="1" dirty="0" err="1" smtClean="0">
                <a:solidFill>
                  <a:schemeClr val="bg1"/>
                </a:solidFill>
              </a:rPr>
              <a:t>Pixabay</a:t>
            </a:r>
            <a:r>
              <a:rPr lang="pl-PL" sz="1100" i="1" dirty="0" smtClean="0">
                <a:solidFill>
                  <a:schemeClr val="bg1"/>
                </a:solidFill>
              </a:rPr>
              <a:t>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39" name="Oval 18"/>
          <p:cNvSpPr>
            <a:spLocks noChangeArrowheads="1"/>
          </p:cNvSpPr>
          <p:nvPr/>
        </p:nvSpPr>
        <p:spPr bwMode="auto">
          <a:xfrm>
            <a:off x="8790792" y="5015795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0" name="Oval 19"/>
          <p:cNvSpPr>
            <a:spLocks noChangeArrowheads="1"/>
          </p:cNvSpPr>
          <p:nvPr/>
        </p:nvSpPr>
        <p:spPr bwMode="auto">
          <a:xfrm>
            <a:off x="8776853" y="503880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1" name="Oval 20"/>
          <p:cNvSpPr>
            <a:spLocks noChangeArrowheads="1"/>
          </p:cNvSpPr>
          <p:nvPr/>
        </p:nvSpPr>
        <p:spPr bwMode="auto">
          <a:xfrm>
            <a:off x="8782091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2" name="Oval 21"/>
          <p:cNvSpPr>
            <a:spLocks noChangeArrowheads="1"/>
          </p:cNvSpPr>
          <p:nvPr/>
        </p:nvSpPr>
        <p:spPr bwMode="auto">
          <a:xfrm>
            <a:off x="8785555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3" name="Oval 22"/>
          <p:cNvSpPr>
            <a:spLocks noChangeArrowheads="1"/>
          </p:cNvSpPr>
          <p:nvPr/>
        </p:nvSpPr>
        <p:spPr bwMode="auto">
          <a:xfrm>
            <a:off x="8790974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8787329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5" name="Oval 24"/>
          <p:cNvSpPr>
            <a:spLocks noChangeArrowheads="1"/>
          </p:cNvSpPr>
          <p:nvPr/>
        </p:nvSpPr>
        <p:spPr bwMode="auto">
          <a:xfrm>
            <a:off x="8792567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6" name="Oval 25"/>
          <p:cNvSpPr>
            <a:spLocks noChangeArrowheads="1"/>
          </p:cNvSpPr>
          <p:nvPr/>
        </p:nvSpPr>
        <p:spPr bwMode="auto">
          <a:xfrm>
            <a:off x="8787329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7" name="Oval 26"/>
          <p:cNvSpPr>
            <a:spLocks noChangeArrowheads="1"/>
          </p:cNvSpPr>
          <p:nvPr/>
        </p:nvSpPr>
        <p:spPr bwMode="auto">
          <a:xfrm>
            <a:off x="8792567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8" name="Oval 27"/>
          <p:cNvSpPr>
            <a:spLocks noChangeArrowheads="1"/>
          </p:cNvSpPr>
          <p:nvPr/>
        </p:nvSpPr>
        <p:spPr bwMode="auto">
          <a:xfrm>
            <a:off x="8792566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8792566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0" name="Oval 29"/>
          <p:cNvSpPr>
            <a:spLocks noChangeArrowheads="1"/>
          </p:cNvSpPr>
          <p:nvPr/>
        </p:nvSpPr>
        <p:spPr bwMode="auto">
          <a:xfrm>
            <a:off x="8792566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1" name="Oval 30"/>
          <p:cNvSpPr>
            <a:spLocks noChangeArrowheads="1"/>
          </p:cNvSpPr>
          <p:nvPr/>
        </p:nvSpPr>
        <p:spPr bwMode="auto">
          <a:xfrm>
            <a:off x="8783366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2" name="Oval 31"/>
          <p:cNvSpPr>
            <a:spLocks noChangeArrowheads="1"/>
          </p:cNvSpPr>
          <p:nvPr/>
        </p:nvSpPr>
        <p:spPr bwMode="auto">
          <a:xfrm>
            <a:off x="8792566" y="5039305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3" name="Oval 32"/>
          <p:cNvSpPr>
            <a:spLocks noChangeArrowheads="1"/>
          </p:cNvSpPr>
          <p:nvPr/>
        </p:nvSpPr>
        <p:spPr bwMode="auto">
          <a:xfrm>
            <a:off x="8783258" y="504036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4" name="Oval 33"/>
          <p:cNvSpPr>
            <a:spLocks noChangeArrowheads="1"/>
          </p:cNvSpPr>
          <p:nvPr/>
        </p:nvSpPr>
        <p:spPr bwMode="auto">
          <a:xfrm>
            <a:off x="8790792" y="5037310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636238" y="831029"/>
            <a:ext cx="675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99997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3" y="710277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244919" y="618722"/>
            <a:ext cx="995738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chemeClr val="accent5"/>
                </a:solidFill>
              </a:rPr>
              <a:t>Welcher </a:t>
            </a:r>
            <a:r>
              <a:rPr lang="de-DE" sz="2000" b="1" dirty="0">
                <a:solidFill>
                  <a:schemeClr val="accent5"/>
                </a:solidFill>
              </a:rPr>
              <a:t>Name steht </a:t>
            </a:r>
            <a:r>
              <a:rPr lang="de-DE" sz="2000" b="1" u="sng" dirty="0">
                <a:solidFill>
                  <a:schemeClr val="accent5"/>
                </a:solidFill>
              </a:rPr>
              <a:t>nicht</a:t>
            </a:r>
            <a:r>
              <a:rPr lang="de-DE" sz="2000" b="1" dirty="0">
                <a:solidFill>
                  <a:schemeClr val="accent5"/>
                </a:solidFill>
              </a:rPr>
              <a:t> für ein großes Rockfestival in Deutschland? </a:t>
            </a:r>
            <a:br>
              <a:rPr lang="de-DE" sz="2000" b="1" dirty="0">
                <a:solidFill>
                  <a:schemeClr val="accent5"/>
                </a:solidFill>
              </a:rPr>
            </a:br>
            <a:r>
              <a:rPr lang="de-DE" sz="2000" b="1" dirty="0" err="1" smtClean="0"/>
              <a:t>Za</a:t>
            </a:r>
            <a:r>
              <a:rPr lang="de-DE" sz="2000" b="1" dirty="0" smtClean="0"/>
              <a:t> </a:t>
            </a:r>
            <a:r>
              <a:rPr lang="de-DE" sz="2000" b="1" dirty="0" err="1"/>
              <a:t>którą</a:t>
            </a:r>
            <a:r>
              <a:rPr lang="de-DE" sz="2000" b="1" dirty="0"/>
              <a:t> z </a:t>
            </a:r>
            <a:r>
              <a:rPr lang="de-DE" sz="2000" b="1" dirty="0" err="1"/>
              <a:t>nazw</a:t>
            </a:r>
            <a:r>
              <a:rPr lang="de-DE" sz="2000" b="1" dirty="0"/>
              <a:t> </a:t>
            </a:r>
            <a:r>
              <a:rPr lang="de-DE" sz="2000" b="1" u="sng" dirty="0"/>
              <a:t>nie</a:t>
            </a:r>
            <a:r>
              <a:rPr lang="de-DE" sz="2000" b="1" dirty="0"/>
              <a:t> </a:t>
            </a:r>
            <a:r>
              <a:rPr lang="de-DE" sz="2000" b="1" dirty="0" err="1"/>
              <a:t>kryje</a:t>
            </a:r>
            <a:r>
              <a:rPr lang="de-DE" sz="2000" b="1" dirty="0"/>
              <a:t> </a:t>
            </a:r>
            <a:r>
              <a:rPr lang="de-DE" sz="2000" b="1" dirty="0" err="1"/>
              <a:t>się</a:t>
            </a:r>
            <a:r>
              <a:rPr lang="de-DE" sz="2000" b="1" dirty="0"/>
              <a:t> </a:t>
            </a:r>
            <a:r>
              <a:rPr lang="de-DE" sz="2000" b="1" dirty="0" err="1"/>
              <a:t>duży</a:t>
            </a:r>
            <a:r>
              <a:rPr lang="de-DE" sz="2000" b="1" dirty="0"/>
              <a:t> </a:t>
            </a:r>
            <a:r>
              <a:rPr lang="de-DE" sz="2000" b="1" dirty="0" err="1"/>
              <a:t>festiwal</a:t>
            </a:r>
            <a:r>
              <a:rPr lang="de-DE" sz="2000" b="1" dirty="0"/>
              <a:t> </a:t>
            </a:r>
            <a:r>
              <a:rPr lang="de-DE" sz="2000" b="1" dirty="0" err="1"/>
              <a:t>rockowy</a:t>
            </a:r>
            <a:r>
              <a:rPr lang="de-DE" sz="2000" b="1" dirty="0"/>
              <a:t>?</a:t>
            </a:r>
            <a:r>
              <a:rPr lang="de-DE" sz="2000" b="1" dirty="0">
                <a:solidFill>
                  <a:schemeClr val="accent5"/>
                </a:solidFill>
              </a:rPr>
              <a:t/>
            </a:r>
            <a:br>
              <a:rPr lang="de-DE" sz="2000" b="1" dirty="0">
                <a:solidFill>
                  <a:schemeClr val="accent5"/>
                </a:solidFill>
              </a:rPr>
            </a:b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244919" y="2393497"/>
            <a:ext cx="4020441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Rock im Park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Rock am Ring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Rock im Schloss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1616279" y="453427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597103" y="453833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602341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605805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611224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607579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612817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607579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612817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612816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612816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612816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603616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612816" y="453882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603508" y="453989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611042" y="45368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492" y="1699018"/>
            <a:ext cx="7282685" cy="409651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0613054" y="5375248"/>
            <a:ext cx="3430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pl-PL" sz="1100" i="1" dirty="0" err="1" smtClean="0">
                <a:solidFill>
                  <a:schemeClr val="bg1"/>
                </a:solidFill>
              </a:rPr>
              <a:t>canva</a:t>
            </a:r>
            <a:r>
              <a:rPr lang="de-DE" sz="1100" i="1" dirty="0" smtClean="0">
                <a:solidFill>
                  <a:schemeClr val="bg1"/>
                </a:solidFill>
              </a:rPr>
              <a:t>.</a:t>
            </a:r>
            <a:r>
              <a:rPr lang="de-DE" sz="1100" i="1" dirty="0" err="1" smtClean="0">
                <a:solidFill>
                  <a:schemeClr val="bg1"/>
                </a:solidFill>
              </a:rPr>
              <a:t>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64452" y="794155"/>
            <a:ext cx="1064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73223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58191" y="612061"/>
            <a:ext cx="8474113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ist die „Grüne Hölle“?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Czym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„Grüne Hölle” (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Zielone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piekło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245847" y="1892372"/>
            <a:ext cx="4863255" cy="4044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pl-PL" sz="2000" b="1" dirty="0" smtClean="0">
                <a:solidFill>
                  <a:schemeClr val="accent5"/>
                </a:solidFill>
              </a:rPr>
              <a:t>ein </a:t>
            </a:r>
            <a:r>
              <a:rPr lang="pl-PL" sz="2000" b="1" dirty="0">
                <a:solidFill>
                  <a:schemeClr val="accent5"/>
                </a:solidFill>
              </a:rPr>
              <a:t>großer Biosupermarkt in </a:t>
            </a:r>
            <a:r>
              <a:rPr lang="pl-PL" sz="2000" b="1" dirty="0" smtClean="0">
                <a:solidFill>
                  <a:schemeClr val="accent5"/>
                </a:solidFill>
              </a:rPr>
              <a:t>Leipzig</a:t>
            </a:r>
            <a:r>
              <a:rPr lang="de-DE" sz="2000" b="1" dirty="0" smtClean="0">
                <a:solidFill>
                  <a:schemeClr val="accent5"/>
                </a:solidFill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de-DE" sz="2000" b="1" dirty="0" smtClean="0">
                <a:solidFill>
                  <a:schemeClr val="accent5"/>
                </a:solidFill>
              </a:rPr>
              <a:t>    </a:t>
            </a:r>
            <a:r>
              <a:rPr lang="pl-PL" sz="2000" b="1" dirty="0" smtClean="0">
                <a:solidFill>
                  <a:schemeClr val="accent5"/>
                </a:solidFill>
              </a:rPr>
              <a:t> </a:t>
            </a:r>
            <a:r>
              <a:rPr lang="pl-PL" sz="2000" b="1" dirty="0"/>
              <a:t>To duży supermarket ekologiczny w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     </a:t>
            </a:r>
            <a:r>
              <a:rPr lang="pl-PL" sz="2000" b="1" dirty="0" smtClean="0"/>
              <a:t>Lipsku</a:t>
            </a:r>
            <a:r>
              <a:rPr lang="de-DE" sz="2000" b="1" dirty="0" smtClean="0"/>
              <a:t>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der ehemalige Grenzstreifen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zwischen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Ost- und Westdeutschland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były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graniczny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między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Niemcami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Wschodnimi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Zachodnimi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ein Teil der Rennstrecke am Nürburgring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tras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toru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wyścigowego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Nürburgring.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54" y="1704109"/>
            <a:ext cx="6593033" cy="4395355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374326" y="5815954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err="1" smtClean="0">
                <a:solidFill>
                  <a:schemeClr val="bg1"/>
                </a:solidFill>
              </a:rPr>
              <a:t>PascalBeckmann</a:t>
            </a:r>
            <a:r>
              <a:rPr lang="de-DE" sz="1100" i="1" dirty="0" smtClean="0">
                <a:solidFill>
                  <a:schemeClr val="bg1"/>
                </a:solidFill>
              </a:rPr>
              <a:t> / 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0451607" y="532051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5" name="Oval 19"/>
          <p:cNvSpPr>
            <a:spLocks noChangeArrowheads="1"/>
          </p:cNvSpPr>
          <p:nvPr/>
        </p:nvSpPr>
        <p:spPr bwMode="auto">
          <a:xfrm>
            <a:off x="10456845" y="532051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0462083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465547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470966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0467321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472559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0467321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0472559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472558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0472558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472558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0463358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0472558" y="532101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463250" y="532207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470784" y="531901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74249" y="820451"/>
            <a:ext cx="10838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81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279938" y="350359"/>
            <a:ext cx="97111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5"/>
                </a:solidFill>
              </a:rPr>
              <a:t>Wofür steht im Deutschen das Wort „Stubentiger“? </a:t>
            </a:r>
            <a:endParaRPr lang="de-DE" sz="2000" b="1" dirty="0">
              <a:solidFill>
                <a:schemeClr val="accent5"/>
              </a:solidFill>
            </a:endParaRPr>
          </a:p>
          <a:p>
            <a:r>
              <a:rPr lang="pl-PL" sz="2000" b="1" dirty="0" smtClean="0"/>
              <a:t>Co </a:t>
            </a:r>
            <a:r>
              <a:rPr lang="pl-PL" sz="2000" b="1" dirty="0"/>
              <a:t>oznacza niemieckie wyrażenie „Stubentiger“ (tygrys pokojowy</a:t>
            </a:r>
            <a:r>
              <a:rPr lang="pl-PL" sz="2000" b="1" dirty="0" smtClean="0"/>
              <a:t>)?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98" y="473416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6135512" y="1935688"/>
            <a:ext cx="3685496" cy="387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ein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Sofa </a:t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sofa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Hauskatze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kot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domowy.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die letzte Treppenstufe vor  </a:t>
            </a: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der Wohnungstür  </a:t>
            </a:r>
          </a:p>
          <a:p>
            <a:pPr lvl="0">
              <a:lnSpc>
                <a:spcPct val="107000"/>
              </a:lnSpc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ostatni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stopie</a:t>
            </a:r>
            <a:r>
              <a:rPr lang="de-DE" sz="2000" b="1" dirty="0" err="1"/>
              <a:t>ń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schodów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lvl="0">
              <a:lnSpc>
                <a:spcPct val="107000"/>
              </a:lnSpc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wej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ściem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mieszkania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5411320" y="5722926"/>
            <a:ext cx="17330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nck_gsl/pixabay.com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6" y="1356471"/>
            <a:ext cx="4883695" cy="4628065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683598" y="5666774"/>
            <a:ext cx="3430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0" name="Oval 18"/>
          <p:cNvSpPr>
            <a:spLocks noChangeArrowheads="1"/>
          </p:cNvSpPr>
          <p:nvPr/>
        </p:nvSpPr>
        <p:spPr bwMode="auto">
          <a:xfrm>
            <a:off x="9927662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1" name="Oval 19"/>
          <p:cNvSpPr>
            <a:spLocks noChangeArrowheads="1"/>
          </p:cNvSpPr>
          <p:nvPr/>
        </p:nvSpPr>
        <p:spPr bwMode="auto">
          <a:xfrm>
            <a:off x="9913723" y="531234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4" name="Oval 20"/>
          <p:cNvSpPr>
            <a:spLocks noChangeArrowheads="1"/>
          </p:cNvSpPr>
          <p:nvPr/>
        </p:nvSpPr>
        <p:spPr bwMode="auto">
          <a:xfrm>
            <a:off x="9918961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5" name="Oval 21"/>
          <p:cNvSpPr>
            <a:spLocks noChangeArrowheads="1"/>
          </p:cNvSpPr>
          <p:nvPr/>
        </p:nvSpPr>
        <p:spPr bwMode="auto">
          <a:xfrm>
            <a:off x="9922425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6" name="Oval 22"/>
          <p:cNvSpPr>
            <a:spLocks noChangeArrowheads="1"/>
          </p:cNvSpPr>
          <p:nvPr/>
        </p:nvSpPr>
        <p:spPr bwMode="auto">
          <a:xfrm>
            <a:off x="9927844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27" name="Oval 23"/>
          <p:cNvSpPr>
            <a:spLocks noChangeArrowheads="1"/>
          </p:cNvSpPr>
          <p:nvPr/>
        </p:nvSpPr>
        <p:spPr bwMode="auto">
          <a:xfrm>
            <a:off x="9924199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28" name="Oval 24"/>
          <p:cNvSpPr>
            <a:spLocks noChangeArrowheads="1"/>
          </p:cNvSpPr>
          <p:nvPr/>
        </p:nvSpPr>
        <p:spPr bwMode="auto">
          <a:xfrm>
            <a:off x="9929437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29" name="Oval 25"/>
          <p:cNvSpPr>
            <a:spLocks noChangeArrowheads="1"/>
          </p:cNvSpPr>
          <p:nvPr/>
        </p:nvSpPr>
        <p:spPr bwMode="auto">
          <a:xfrm>
            <a:off x="9924199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0" name="Oval 26"/>
          <p:cNvSpPr>
            <a:spLocks noChangeArrowheads="1"/>
          </p:cNvSpPr>
          <p:nvPr/>
        </p:nvSpPr>
        <p:spPr bwMode="auto">
          <a:xfrm>
            <a:off x="9929437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1" name="Oval 27"/>
          <p:cNvSpPr>
            <a:spLocks noChangeArrowheads="1"/>
          </p:cNvSpPr>
          <p:nvPr/>
        </p:nvSpPr>
        <p:spPr bwMode="auto">
          <a:xfrm>
            <a:off x="9929436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2" name="Oval 28"/>
          <p:cNvSpPr>
            <a:spLocks noChangeArrowheads="1"/>
          </p:cNvSpPr>
          <p:nvPr/>
        </p:nvSpPr>
        <p:spPr bwMode="auto">
          <a:xfrm>
            <a:off x="9929436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3" name="Oval 29"/>
          <p:cNvSpPr>
            <a:spLocks noChangeArrowheads="1"/>
          </p:cNvSpPr>
          <p:nvPr/>
        </p:nvSpPr>
        <p:spPr bwMode="auto">
          <a:xfrm>
            <a:off x="9929436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4" name="Oval 30"/>
          <p:cNvSpPr>
            <a:spLocks noChangeArrowheads="1"/>
          </p:cNvSpPr>
          <p:nvPr/>
        </p:nvSpPr>
        <p:spPr bwMode="auto">
          <a:xfrm>
            <a:off x="9920236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5" name="Oval 31"/>
          <p:cNvSpPr>
            <a:spLocks noChangeArrowheads="1"/>
          </p:cNvSpPr>
          <p:nvPr/>
        </p:nvSpPr>
        <p:spPr bwMode="auto">
          <a:xfrm>
            <a:off x="9929436" y="53128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6" name="Oval 32"/>
          <p:cNvSpPr>
            <a:spLocks noChangeArrowheads="1"/>
          </p:cNvSpPr>
          <p:nvPr/>
        </p:nvSpPr>
        <p:spPr bwMode="auto">
          <a:xfrm>
            <a:off x="9920128" y="5313903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37" name="Oval 33"/>
          <p:cNvSpPr>
            <a:spLocks noChangeArrowheads="1"/>
          </p:cNvSpPr>
          <p:nvPr/>
        </p:nvSpPr>
        <p:spPr bwMode="auto">
          <a:xfrm>
            <a:off x="9927662" y="5310846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58344" y="561056"/>
            <a:ext cx="1043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61784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555376" y="712259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Wovon leitet sich der Landesname „Polen“ ab?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 </a:t>
            </a:r>
          </a:p>
          <a:p>
            <a:pPr lvl="0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Skąd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pochodzi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nazwa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Polska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“?</a:t>
            </a:r>
          </a:p>
        </p:txBody>
      </p:sp>
      <p:sp>
        <p:nvSpPr>
          <p:cNvPr id="5" name="Rechteck 4"/>
          <p:cNvSpPr/>
          <p:nvPr/>
        </p:nvSpPr>
        <p:spPr>
          <a:xfrm>
            <a:off x="8343434" y="2174424"/>
            <a:ext cx="39394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	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vom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Fluss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err="1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Polrzeka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rzeki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Polrzeka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vom Stamm der </a:t>
            </a:r>
            <a:r>
              <a:rPr lang="pl-PL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Polanen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plemienia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Polan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1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	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vom Wald </a:t>
            </a:r>
            <a:r>
              <a:rPr lang="pl-PL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Polas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lasu Polas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>
                <a:srgbClr val="000000"/>
              </a:buClr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spcAft>
                <a:spcPts val="0"/>
              </a:spcAft>
              <a:buClr>
                <a:srgbClr val="000000"/>
              </a:buClr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10490559" y="5281472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7" name="Oval 19"/>
          <p:cNvSpPr>
            <a:spLocks noChangeArrowheads="1"/>
          </p:cNvSpPr>
          <p:nvPr/>
        </p:nvSpPr>
        <p:spPr bwMode="auto">
          <a:xfrm>
            <a:off x="10476620" y="5304483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10481858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9" name="Oval 21"/>
          <p:cNvSpPr>
            <a:spLocks noChangeArrowheads="1"/>
          </p:cNvSpPr>
          <p:nvPr/>
        </p:nvSpPr>
        <p:spPr bwMode="auto">
          <a:xfrm>
            <a:off x="10485322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0" name="Oval 22"/>
          <p:cNvSpPr>
            <a:spLocks noChangeArrowheads="1"/>
          </p:cNvSpPr>
          <p:nvPr/>
        </p:nvSpPr>
        <p:spPr bwMode="auto">
          <a:xfrm>
            <a:off x="10490741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1" name="Oval 23"/>
          <p:cNvSpPr>
            <a:spLocks noChangeArrowheads="1"/>
          </p:cNvSpPr>
          <p:nvPr/>
        </p:nvSpPr>
        <p:spPr bwMode="auto">
          <a:xfrm>
            <a:off x="10487096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2" name="Oval 24"/>
          <p:cNvSpPr>
            <a:spLocks noChangeArrowheads="1"/>
          </p:cNvSpPr>
          <p:nvPr/>
        </p:nvSpPr>
        <p:spPr bwMode="auto">
          <a:xfrm>
            <a:off x="10492334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3" name="Oval 25"/>
          <p:cNvSpPr>
            <a:spLocks noChangeArrowheads="1"/>
          </p:cNvSpPr>
          <p:nvPr/>
        </p:nvSpPr>
        <p:spPr bwMode="auto">
          <a:xfrm>
            <a:off x="10487096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4" name="Oval 26"/>
          <p:cNvSpPr>
            <a:spLocks noChangeArrowheads="1"/>
          </p:cNvSpPr>
          <p:nvPr/>
        </p:nvSpPr>
        <p:spPr bwMode="auto">
          <a:xfrm>
            <a:off x="10492334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5" name="Oval 27"/>
          <p:cNvSpPr>
            <a:spLocks noChangeArrowheads="1"/>
          </p:cNvSpPr>
          <p:nvPr/>
        </p:nvSpPr>
        <p:spPr bwMode="auto">
          <a:xfrm>
            <a:off x="10492333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6" name="Oval 28"/>
          <p:cNvSpPr>
            <a:spLocks noChangeArrowheads="1"/>
          </p:cNvSpPr>
          <p:nvPr/>
        </p:nvSpPr>
        <p:spPr bwMode="auto">
          <a:xfrm>
            <a:off x="10492333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17" name="Oval 29"/>
          <p:cNvSpPr>
            <a:spLocks noChangeArrowheads="1"/>
          </p:cNvSpPr>
          <p:nvPr/>
        </p:nvSpPr>
        <p:spPr bwMode="auto">
          <a:xfrm>
            <a:off x="10492333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18" name="Oval 30"/>
          <p:cNvSpPr>
            <a:spLocks noChangeArrowheads="1"/>
          </p:cNvSpPr>
          <p:nvPr/>
        </p:nvSpPr>
        <p:spPr bwMode="auto">
          <a:xfrm>
            <a:off x="10483133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19" name="Oval 31"/>
          <p:cNvSpPr>
            <a:spLocks noChangeArrowheads="1"/>
          </p:cNvSpPr>
          <p:nvPr/>
        </p:nvSpPr>
        <p:spPr bwMode="auto">
          <a:xfrm>
            <a:off x="10492333" y="530498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0" name="Oval 32"/>
          <p:cNvSpPr>
            <a:spLocks noChangeArrowheads="1"/>
          </p:cNvSpPr>
          <p:nvPr/>
        </p:nvSpPr>
        <p:spPr bwMode="auto">
          <a:xfrm>
            <a:off x="10483025" y="5306043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1" name="Oval 33"/>
          <p:cNvSpPr>
            <a:spLocks noChangeArrowheads="1"/>
          </p:cNvSpPr>
          <p:nvPr/>
        </p:nvSpPr>
        <p:spPr bwMode="auto">
          <a:xfrm>
            <a:off x="10490559" y="530298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16" y="696094"/>
            <a:ext cx="673707" cy="67370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2" y="1908184"/>
            <a:ext cx="8500974" cy="404571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352236" y="5652848"/>
            <a:ext cx="16573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i="1" dirty="0" smtClean="0">
                <a:solidFill>
                  <a:schemeClr val="bg1"/>
                </a:solidFill>
              </a:rPr>
              <a:t>Fot. Pixabay.com</a:t>
            </a:r>
            <a:endParaRPr lang="de-DE" sz="1200" i="1" dirty="0">
              <a:solidFill>
                <a:schemeClr val="bg1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506711" y="832892"/>
            <a:ext cx="965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000" b="1" dirty="0" smtClean="0"/>
              <a:t>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24996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17" y="669701"/>
            <a:ext cx="643944" cy="643944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939827" y="489225"/>
            <a:ext cx="10605705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2000" b="1" dirty="0">
                <a:solidFill>
                  <a:schemeClr val="accent5"/>
                </a:solidFill>
              </a:rPr>
              <a:t>W</a:t>
            </a:r>
            <a:r>
              <a:rPr lang="de-DE" sz="2000" b="1" dirty="0" err="1" smtClean="0">
                <a:solidFill>
                  <a:schemeClr val="accent5"/>
                </a:solidFill>
              </a:rPr>
              <a:t>elche</a:t>
            </a:r>
            <a:r>
              <a:rPr lang="pl-PL" sz="2000" b="1" dirty="0" smtClean="0">
                <a:solidFill>
                  <a:schemeClr val="accent5"/>
                </a:solidFill>
              </a:rPr>
              <a:t>s</a:t>
            </a:r>
            <a:r>
              <a:rPr lang="de-DE" sz="2000" b="1" dirty="0" smtClean="0">
                <a:solidFill>
                  <a:schemeClr val="accent5"/>
                </a:solidFill>
              </a:rPr>
              <a:t> </a:t>
            </a:r>
            <a:r>
              <a:rPr lang="de-DE" sz="2000" b="1" dirty="0">
                <a:solidFill>
                  <a:schemeClr val="accent5"/>
                </a:solidFill>
              </a:rPr>
              <a:t>Bundesland </a:t>
            </a:r>
            <a:r>
              <a:rPr lang="pl-PL" sz="2000" b="1" dirty="0" err="1" smtClean="0">
                <a:solidFill>
                  <a:schemeClr val="accent5"/>
                </a:solidFill>
              </a:rPr>
              <a:t>ist</a:t>
            </a:r>
            <a:r>
              <a:rPr lang="pl-PL" sz="2000" b="1" dirty="0" smtClean="0">
                <a:solidFill>
                  <a:schemeClr val="accent5"/>
                </a:solidFill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</a:rPr>
              <a:t>für</a:t>
            </a:r>
            <a:r>
              <a:rPr lang="pl-PL" sz="2000" b="1" dirty="0" smtClean="0">
                <a:solidFill>
                  <a:schemeClr val="accent5"/>
                </a:solidFill>
              </a:rPr>
              <a:t> den</a:t>
            </a:r>
            <a:r>
              <a:rPr lang="de-DE" sz="2000" b="1" dirty="0" smtClean="0">
                <a:solidFill>
                  <a:schemeClr val="accent5"/>
                </a:solidFill>
              </a:rPr>
              <a:t> </a:t>
            </a:r>
            <a:r>
              <a:rPr lang="de-DE" sz="2000" b="1" dirty="0">
                <a:solidFill>
                  <a:schemeClr val="accent5"/>
                </a:solidFill>
              </a:rPr>
              <a:t>Volkstanz </a:t>
            </a:r>
            <a:r>
              <a:rPr lang="de-DE" sz="2000" b="1" dirty="0" smtClean="0">
                <a:solidFill>
                  <a:schemeClr val="accent5"/>
                </a:solidFill>
              </a:rPr>
              <a:t>Schuhplattler</a:t>
            </a:r>
            <a:r>
              <a:rPr lang="pl-PL" sz="2000" b="1" dirty="0" smtClean="0">
                <a:solidFill>
                  <a:schemeClr val="accent5"/>
                </a:solidFill>
              </a:rPr>
              <a:t> </a:t>
            </a:r>
            <a:r>
              <a:rPr lang="pl-PL" sz="2000" b="1" dirty="0" err="1" smtClean="0">
                <a:solidFill>
                  <a:schemeClr val="accent5"/>
                </a:solidFill>
              </a:rPr>
              <a:t>bekannt</a:t>
            </a:r>
            <a:r>
              <a:rPr lang="de-DE" sz="2000" b="1" dirty="0" smtClean="0">
                <a:solidFill>
                  <a:schemeClr val="accent5"/>
                </a:solidFill>
              </a:rPr>
              <a:t>? </a:t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pl-PL" sz="2000" b="1" dirty="0" smtClean="0"/>
              <a:t>Który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kraj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związkow</a:t>
            </a:r>
            <a:r>
              <a:rPr lang="pl-PL" sz="2000" b="1" dirty="0" smtClean="0"/>
              <a:t>y jest znany z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ta</a:t>
            </a:r>
            <a:r>
              <a:rPr lang="pl-PL" sz="2000" b="1" dirty="0" err="1" smtClean="0"/>
              <a:t>ńca</a:t>
            </a:r>
            <a:r>
              <a:rPr lang="pl-PL" sz="2000" b="1" dirty="0" smtClean="0"/>
              <a:t> </a:t>
            </a:r>
            <a:r>
              <a:rPr lang="de-DE" sz="2000" b="1" dirty="0" err="1" smtClean="0"/>
              <a:t>ludow</a:t>
            </a:r>
            <a:r>
              <a:rPr lang="pl-PL" sz="2000" b="1" dirty="0" smtClean="0"/>
              <a:t>ego</a:t>
            </a:r>
            <a:r>
              <a:rPr lang="de-DE" sz="2000" b="1" dirty="0" smtClean="0"/>
              <a:t> </a:t>
            </a:r>
            <a:r>
              <a:rPr lang="de-DE" sz="2000" b="1" dirty="0"/>
              <a:t>Schuhplattler (w </a:t>
            </a:r>
            <a:r>
              <a:rPr lang="de-DE" sz="2000" b="1" dirty="0" err="1"/>
              <a:t>którym</a:t>
            </a:r>
            <a:r>
              <a:rPr lang="de-DE" sz="2000" b="1" dirty="0"/>
              <a:t> </a:t>
            </a:r>
            <a:r>
              <a:rPr lang="de-DE" sz="2000" b="1" dirty="0" err="1" smtClean="0"/>
              <a:t>tancerz</a:t>
            </a:r>
            <a:r>
              <a:rPr lang="pl-PL" sz="2000" b="1" dirty="0" smtClean="0"/>
              <a:t>e</a:t>
            </a:r>
            <a:r>
              <a:rPr lang="de-DE" sz="2000" b="1" dirty="0" smtClean="0"/>
              <a:t> </a:t>
            </a:r>
            <a:r>
              <a:rPr lang="de-DE" sz="2000" b="1" dirty="0" err="1"/>
              <a:t>klepią</a:t>
            </a:r>
            <a:r>
              <a:rPr lang="de-DE" sz="2000" b="1" dirty="0"/>
              <a:t> </a:t>
            </a:r>
            <a:r>
              <a:rPr lang="de-DE" sz="2000" b="1" dirty="0" err="1"/>
              <a:t>się</a:t>
            </a:r>
            <a:r>
              <a:rPr lang="de-DE" sz="2000" b="1" dirty="0"/>
              <a:t> </a:t>
            </a:r>
            <a:r>
              <a:rPr lang="de-DE" sz="2000" b="1" dirty="0" err="1"/>
              <a:t>po</a:t>
            </a:r>
            <a:r>
              <a:rPr lang="de-DE" sz="2000" b="1" dirty="0"/>
              <a:t> </a:t>
            </a:r>
            <a:r>
              <a:rPr lang="de-DE" sz="2000" b="1" dirty="0" err="1"/>
              <a:t>udach</a:t>
            </a:r>
            <a:r>
              <a:rPr lang="de-DE" sz="2000" b="1" dirty="0"/>
              <a:t>, </a:t>
            </a:r>
            <a:r>
              <a:rPr lang="de-DE" sz="2000" b="1" dirty="0" err="1"/>
              <a:t>kolanach</a:t>
            </a:r>
            <a:r>
              <a:rPr lang="de-DE" sz="2000" b="1" dirty="0"/>
              <a:t> i </a:t>
            </a:r>
            <a:r>
              <a:rPr lang="de-DE" sz="2000" b="1" dirty="0" err="1"/>
              <a:t>podeszwach</a:t>
            </a:r>
            <a:r>
              <a:rPr lang="de-DE" sz="2000" b="1" dirty="0"/>
              <a:t> </a:t>
            </a:r>
            <a:r>
              <a:rPr lang="de-DE" sz="2000" b="1" dirty="0" err="1"/>
              <a:t>butów</a:t>
            </a:r>
            <a:r>
              <a:rPr lang="de-DE" sz="2000" b="1" dirty="0" smtClean="0"/>
              <a:t>)?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02638" y="2262936"/>
            <a:ext cx="4020441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Mecklenburg-Vorpommern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Meklemburgia-Pomorze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Przednie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Sachsen-Anhalt 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Saksonia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-Anhalt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Bayern 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Bawaria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24" y="1787583"/>
            <a:ext cx="6152708" cy="4101805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0453549" y="5543785"/>
            <a:ext cx="13711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Eva Reindl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2314498" y="527185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2295322" y="527590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2300560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2304024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2309443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2305798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2311036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2305798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2311036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2311035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2311035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2311035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2301835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2311035" y="527640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2301727" y="5277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2309261" y="527440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00293" y="791422"/>
            <a:ext cx="811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79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88940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19483" y="593121"/>
            <a:ext cx="847411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trinken Deutsche am meisten (durchschnittlich ca. 144 l pro Jahr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najch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ętniej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piją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Niemcy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średnio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144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litry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rok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9181543" y="2343792"/>
            <a:ext cx="2784526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de-DE" sz="2000" b="1" dirty="0" smtClean="0">
                <a:solidFill>
                  <a:schemeClr val="accent5"/>
                </a:solidFill>
              </a:rPr>
              <a:t>Wasser</a:t>
            </a:r>
            <a:r>
              <a:rPr lang="pl-PL" sz="2000" b="1" dirty="0" smtClean="0">
                <a:solidFill>
                  <a:schemeClr val="accent5"/>
                </a:solidFill>
              </a:rPr>
              <a:t/>
            </a:r>
            <a:br>
              <a:rPr lang="pl-PL" sz="2000" b="1" dirty="0" smtClean="0">
                <a:solidFill>
                  <a:schemeClr val="accent5"/>
                </a:solidFill>
              </a:rPr>
            </a:br>
            <a:r>
              <a:rPr lang="pl-PL" sz="2000" b="1" dirty="0" smtClean="0">
                <a:solidFill>
                  <a:schemeClr val="accent5"/>
                </a:solidFill>
              </a:rPr>
              <a:t>     </a:t>
            </a:r>
            <a:r>
              <a:rPr lang="de-DE" sz="2000" b="1" dirty="0" err="1" smtClean="0"/>
              <a:t>wod</a:t>
            </a:r>
            <a:r>
              <a:rPr lang="pl-PL" sz="2000" b="1" dirty="0" smtClean="0"/>
              <a:t>ę</a:t>
            </a:r>
            <a:endParaRPr lang="de-DE" sz="2000" b="1" dirty="0" smtClean="0"/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Bie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piwo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Kaffee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kaw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ę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2" y="1550024"/>
            <a:ext cx="3553829" cy="2373175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665608" y="3686840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dam.germany.travel</a:t>
            </a:r>
            <a:endParaRPr lang="de-DE" sz="1100" i="1" dirty="0">
              <a:solidFill>
                <a:schemeClr val="bg1"/>
              </a:solidFill>
            </a:endParaRP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02" y="4187344"/>
            <a:ext cx="3589234" cy="2391888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1942083" y="4162093"/>
            <a:ext cx="2441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/>
              <a:t>Fot. Karolina </a:t>
            </a:r>
            <a:r>
              <a:rPr lang="de-DE" sz="1100" i="1" dirty="0" err="1" smtClean="0"/>
              <a:t>Grabowska</a:t>
            </a:r>
            <a:r>
              <a:rPr lang="pl-PL" sz="1100" i="1" dirty="0" smtClean="0"/>
              <a:t> / </a:t>
            </a:r>
            <a:r>
              <a:rPr lang="de-DE" sz="1100" i="1" dirty="0" err="1" smtClean="0"/>
              <a:t>pixabay</a:t>
            </a:r>
            <a:r>
              <a:rPr lang="pl-PL" sz="1100" i="1" dirty="0" smtClean="0"/>
              <a:t>.com</a:t>
            </a:r>
            <a:endParaRPr lang="de-DE" sz="1100" i="1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834" y="2927477"/>
            <a:ext cx="3451202" cy="2298885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4724063" y="4972133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dam.germany.travel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42" name="Oval 18"/>
          <p:cNvSpPr>
            <a:spLocks noChangeArrowheads="1"/>
          </p:cNvSpPr>
          <p:nvPr/>
        </p:nvSpPr>
        <p:spPr bwMode="auto">
          <a:xfrm>
            <a:off x="10573806" y="537304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3" name="Oval 19"/>
          <p:cNvSpPr>
            <a:spLocks noChangeArrowheads="1"/>
          </p:cNvSpPr>
          <p:nvPr/>
        </p:nvSpPr>
        <p:spPr bwMode="auto">
          <a:xfrm>
            <a:off x="10579044" y="537304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4" name="Oval 20"/>
          <p:cNvSpPr>
            <a:spLocks noChangeArrowheads="1"/>
          </p:cNvSpPr>
          <p:nvPr/>
        </p:nvSpPr>
        <p:spPr bwMode="auto">
          <a:xfrm>
            <a:off x="10584282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5" name="Oval 21"/>
          <p:cNvSpPr>
            <a:spLocks noChangeArrowheads="1"/>
          </p:cNvSpPr>
          <p:nvPr/>
        </p:nvSpPr>
        <p:spPr bwMode="auto">
          <a:xfrm>
            <a:off x="10587746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6" name="Oval 22"/>
          <p:cNvSpPr>
            <a:spLocks noChangeArrowheads="1"/>
          </p:cNvSpPr>
          <p:nvPr/>
        </p:nvSpPr>
        <p:spPr bwMode="auto">
          <a:xfrm>
            <a:off x="10593165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7" name="Oval 23"/>
          <p:cNvSpPr>
            <a:spLocks noChangeArrowheads="1"/>
          </p:cNvSpPr>
          <p:nvPr/>
        </p:nvSpPr>
        <p:spPr bwMode="auto">
          <a:xfrm>
            <a:off x="10589520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8" name="Oval 24"/>
          <p:cNvSpPr>
            <a:spLocks noChangeArrowheads="1"/>
          </p:cNvSpPr>
          <p:nvPr/>
        </p:nvSpPr>
        <p:spPr bwMode="auto">
          <a:xfrm>
            <a:off x="10594758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9" name="Oval 25"/>
          <p:cNvSpPr>
            <a:spLocks noChangeArrowheads="1"/>
          </p:cNvSpPr>
          <p:nvPr/>
        </p:nvSpPr>
        <p:spPr bwMode="auto">
          <a:xfrm>
            <a:off x="10589520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50" name="Oval 26"/>
          <p:cNvSpPr>
            <a:spLocks noChangeArrowheads="1"/>
          </p:cNvSpPr>
          <p:nvPr/>
        </p:nvSpPr>
        <p:spPr bwMode="auto">
          <a:xfrm>
            <a:off x="10594758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51" name="Oval 27"/>
          <p:cNvSpPr>
            <a:spLocks noChangeArrowheads="1"/>
          </p:cNvSpPr>
          <p:nvPr/>
        </p:nvSpPr>
        <p:spPr bwMode="auto">
          <a:xfrm>
            <a:off x="10594757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2" name="Oval 28"/>
          <p:cNvSpPr>
            <a:spLocks noChangeArrowheads="1"/>
          </p:cNvSpPr>
          <p:nvPr/>
        </p:nvSpPr>
        <p:spPr bwMode="auto">
          <a:xfrm>
            <a:off x="10594757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3" name="Oval 29"/>
          <p:cNvSpPr>
            <a:spLocks noChangeArrowheads="1"/>
          </p:cNvSpPr>
          <p:nvPr/>
        </p:nvSpPr>
        <p:spPr bwMode="auto">
          <a:xfrm>
            <a:off x="10594757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4" name="Oval 30"/>
          <p:cNvSpPr>
            <a:spLocks noChangeArrowheads="1"/>
          </p:cNvSpPr>
          <p:nvPr/>
        </p:nvSpPr>
        <p:spPr bwMode="auto">
          <a:xfrm>
            <a:off x="10585557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5" name="Oval 31"/>
          <p:cNvSpPr>
            <a:spLocks noChangeArrowheads="1"/>
          </p:cNvSpPr>
          <p:nvPr/>
        </p:nvSpPr>
        <p:spPr bwMode="auto">
          <a:xfrm>
            <a:off x="10594757" y="537354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6" name="Oval 32"/>
          <p:cNvSpPr>
            <a:spLocks noChangeArrowheads="1"/>
          </p:cNvSpPr>
          <p:nvPr/>
        </p:nvSpPr>
        <p:spPr bwMode="auto">
          <a:xfrm>
            <a:off x="10585449" y="537460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7" name="Oval 33"/>
          <p:cNvSpPr>
            <a:spLocks noChangeArrowheads="1"/>
          </p:cNvSpPr>
          <p:nvPr/>
        </p:nvSpPr>
        <p:spPr bwMode="auto">
          <a:xfrm>
            <a:off x="10592983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45727" y="820451"/>
            <a:ext cx="469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03990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18585" y="473416"/>
            <a:ext cx="110734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5"/>
                </a:solidFill>
              </a:rPr>
              <a:t>Was ist das Lieblingshaustier der Deutschen? Es gibt ca. 14,7 Mio. dieser Tiere in deutschen Haushalten. </a:t>
            </a:r>
            <a:r>
              <a:rPr lang="de-DE" sz="2000" b="1" dirty="0">
                <a:solidFill>
                  <a:schemeClr val="accent5"/>
                </a:solidFill>
              </a:rPr>
              <a:t/>
            </a:r>
            <a:br>
              <a:rPr lang="de-DE" sz="2000" b="1" dirty="0">
                <a:solidFill>
                  <a:schemeClr val="accent5"/>
                </a:solidFill>
              </a:rPr>
            </a:br>
            <a:r>
              <a:rPr lang="pl-PL" sz="2000" b="1" dirty="0" smtClean="0"/>
              <a:t>Jakie zwierzę </a:t>
            </a:r>
            <a:r>
              <a:rPr lang="pl-PL" sz="2000" b="1" dirty="0"/>
              <a:t>jest ulubionym zwierzęciem domowym Niemców (ok. 14,7 mln w niemieckich domach)?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86" y="668887"/>
            <a:ext cx="657637" cy="65763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9040853" y="2263569"/>
            <a:ext cx="2949880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Hamster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chomik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Katze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Hund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pies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Oval 18"/>
          <p:cNvSpPr>
            <a:spLocks noChangeArrowheads="1"/>
          </p:cNvSpPr>
          <p:nvPr/>
        </p:nvSpPr>
        <p:spPr bwMode="auto">
          <a:xfrm>
            <a:off x="9426903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4" name="Oval 19"/>
          <p:cNvSpPr>
            <a:spLocks noChangeArrowheads="1"/>
          </p:cNvSpPr>
          <p:nvPr/>
        </p:nvSpPr>
        <p:spPr bwMode="auto">
          <a:xfrm>
            <a:off x="9412964" y="506278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5" name="Oval 20"/>
          <p:cNvSpPr>
            <a:spLocks noChangeArrowheads="1"/>
          </p:cNvSpPr>
          <p:nvPr/>
        </p:nvSpPr>
        <p:spPr bwMode="auto">
          <a:xfrm>
            <a:off x="9418202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6" name="Oval 21"/>
          <p:cNvSpPr>
            <a:spLocks noChangeArrowheads="1"/>
          </p:cNvSpPr>
          <p:nvPr/>
        </p:nvSpPr>
        <p:spPr bwMode="auto">
          <a:xfrm>
            <a:off x="9421666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7" name="Oval 22"/>
          <p:cNvSpPr>
            <a:spLocks noChangeArrowheads="1"/>
          </p:cNvSpPr>
          <p:nvPr/>
        </p:nvSpPr>
        <p:spPr bwMode="auto">
          <a:xfrm>
            <a:off x="9427085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8" name="Oval 23"/>
          <p:cNvSpPr>
            <a:spLocks noChangeArrowheads="1"/>
          </p:cNvSpPr>
          <p:nvPr/>
        </p:nvSpPr>
        <p:spPr bwMode="auto">
          <a:xfrm>
            <a:off x="9423440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9" name="Oval 24"/>
          <p:cNvSpPr>
            <a:spLocks noChangeArrowheads="1"/>
          </p:cNvSpPr>
          <p:nvPr/>
        </p:nvSpPr>
        <p:spPr bwMode="auto">
          <a:xfrm>
            <a:off x="9428678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50" name="Oval 25"/>
          <p:cNvSpPr>
            <a:spLocks noChangeArrowheads="1"/>
          </p:cNvSpPr>
          <p:nvPr/>
        </p:nvSpPr>
        <p:spPr bwMode="auto">
          <a:xfrm>
            <a:off x="9423440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51" name="Oval 26"/>
          <p:cNvSpPr>
            <a:spLocks noChangeArrowheads="1"/>
          </p:cNvSpPr>
          <p:nvPr/>
        </p:nvSpPr>
        <p:spPr bwMode="auto">
          <a:xfrm>
            <a:off x="9428678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52" name="Oval 27"/>
          <p:cNvSpPr>
            <a:spLocks noChangeArrowheads="1"/>
          </p:cNvSpPr>
          <p:nvPr/>
        </p:nvSpPr>
        <p:spPr bwMode="auto">
          <a:xfrm>
            <a:off x="9428677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3" name="Oval 28"/>
          <p:cNvSpPr>
            <a:spLocks noChangeArrowheads="1"/>
          </p:cNvSpPr>
          <p:nvPr/>
        </p:nvSpPr>
        <p:spPr bwMode="auto">
          <a:xfrm>
            <a:off x="9428677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4" name="Oval 29"/>
          <p:cNvSpPr>
            <a:spLocks noChangeArrowheads="1"/>
          </p:cNvSpPr>
          <p:nvPr/>
        </p:nvSpPr>
        <p:spPr bwMode="auto">
          <a:xfrm>
            <a:off x="9428677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5" name="Oval 30"/>
          <p:cNvSpPr>
            <a:spLocks noChangeArrowheads="1"/>
          </p:cNvSpPr>
          <p:nvPr/>
        </p:nvSpPr>
        <p:spPr bwMode="auto">
          <a:xfrm>
            <a:off x="9419477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6" name="Oval 31"/>
          <p:cNvSpPr>
            <a:spLocks noChangeArrowheads="1"/>
          </p:cNvSpPr>
          <p:nvPr/>
        </p:nvSpPr>
        <p:spPr bwMode="auto">
          <a:xfrm>
            <a:off x="9428677" y="5063279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7" name="Oval 32"/>
          <p:cNvSpPr>
            <a:spLocks noChangeArrowheads="1"/>
          </p:cNvSpPr>
          <p:nvPr/>
        </p:nvSpPr>
        <p:spPr bwMode="auto">
          <a:xfrm>
            <a:off x="9419369" y="5064341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8" name="Oval 33"/>
          <p:cNvSpPr>
            <a:spLocks noChangeArrowheads="1"/>
          </p:cNvSpPr>
          <p:nvPr/>
        </p:nvSpPr>
        <p:spPr bwMode="auto">
          <a:xfrm>
            <a:off x="9426903" y="506128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57" y="1686429"/>
            <a:ext cx="7338266" cy="4127775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6863524" y="1745519"/>
            <a:ext cx="3430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2">
                    <a:lumMod val="25000"/>
                  </a:schemeClr>
                </a:solidFill>
              </a:rPr>
              <a:t>Fot</a:t>
            </a:r>
            <a:r>
              <a:rPr lang="de-DE" sz="1100" i="1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pl-PL" sz="1100" i="1" dirty="0" smtClean="0">
                <a:solidFill>
                  <a:schemeClr val="bg2">
                    <a:lumMod val="25000"/>
                  </a:schemeClr>
                </a:solidFill>
              </a:rPr>
              <a:t>canva.com </a:t>
            </a:r>
            <a:endParaRPr lang="de-DE" sz="1100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472588" y="797650"/>
            <a:ext cx="912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81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94125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84" y="880107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772759" y="479452"/>
            <a:ext cx="636168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</a:rPr>
              <a:t>Wo </a:t>
            </a:r>
            <a:r>
              <a:rPr lang="de-DE" sz="2000" b="1" dirty="0">
                <a:solidFill>
                  <a:schemeClr val="accent5"/>
                </a:solidFill>
              </a:rPr>
              <a:t>befindet sich das Bundesverfassungsgericht, das ranghöchste Gericht Deutschlands?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pl-PL" sz="2000" b="1" dirty="0" smtClean="0"/>
              <a:t>Jakie miasto jest siedzibą </a:t>
            </a:r>
            <a:r>
              <a:rPr lang="de-DE" sz="2000" b="1" dirty="0" err="1" smtClean="0"/>
              <a:t>Federaln</a:t>
            </a:r>
            <a:r>
              <a:rPr lang="pl-PL" sz="2000" b="1" dirty="0" smtClean="0"/>
              <a:t>ego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Trybunał</a:t>
            </a:r>
            <a:r>
              <a:rPr lang="pl-PL" sz="2000" b="1" dirty="0" smtClean="0"/>
              <a:t>u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Konstytucyjn</a:t>
            </a:r>
            <a:r>
              <a:rPr lang="pl-PL" sz="2000" b="1" dirty="0" smtClean="0"/>
              <a:t>ego</a:t>
            </a:r>
            <a:r>
              <a:rPr lang="de-DE" sz="2000" b="1" dirty="0" smtClean="0"/>
              <a:t>, </a:t>
            </a:r>
            <a:r>
              <a:rPr lang="de-DE" sz="2000" b="1" dirty="0" err="1" smtClean="0"/>
              <a:t>najwyższ</a:t>
            </a:r>
            <a:r>
              <a:rPr lang="pl-PL" sz="2000" b="1" dirty="0" smtClean="0"/>
              <a:t>ego</a:t>
            </a:r>
            <a:r>
              <a:rPr lang="de-DE" sz="2000" b="1" dirty="0" smtClean="0"/>
              <a:t> </a:t>
            </a:r>
            <a:r>
              <a:rPr lang="de-DE" sz="2000" b="1" dirty="0" err="1"/>
              <a:t>rangą</a:t>
            </a:r>
            <a:r>
              <a:rPr lang="de-DE" sz="2000" b="1" dirty="0"/>
              <a:t> </a:t>
            </a:r>
            <a:r>
              <a:rPr lang="de-DE" sz="2000" b="1" dirty="0" err="1" smtClean="0"/>
              <a:t>sąd</a:t>
            </a:r>
            <a:r>
              <a:rPr lang="pl-PL" sz="2000" b="1" dirty="0" smtClean="0"/>
              <a:t>u</a:t>
            </a:r>
            <a:r>
              <a:rPr lang="de-DE" sz="2000" b="1" dirty="0" smtClean="0"/>
              <a:t> </a:t>
            </a:r>
            <a:r>
              <a:rPr lang="de-DE" sz="2000" b="1" dirty="0"/>
              <a:t>w Niemczech?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82962" y="2878614"/>
            <a:ext cx="4020441" cy="2500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Karlsruhe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Nürnberg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Norymber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Wismar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696" y="201117"/>
            <a:ext cx="4433593" cy="6390763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349696" y="201117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>
                <a:solidFill>
                  <a:schemeClr val="bg2">
                    <a:lumMod val="50000"/>
                  </a:schemeClr>
                </a:solidFill>
              </a:rPr>
              <a:t>© Bundesverfassungsgericht │ </a:t>
            </a:r>
            <a:r>
              <a:rPr lang="de-DE" sz="1000" i="1" dirty="0" err="1">
                <a:solidFill>
                  <a:schemeClr val="bg2">
                    <a:lumMod val="50000"/>
                  </a:schemeClr>
                </a:solidFill>
              </a:rPr>
              <a:t>foto</a:t>
            </a:r>
            <a:r>
              <a:rPr lang="de-DE" sz="1000" i="1" dirty="0">
                <a:solidFill>
                  <a:schemeClr val="bg2">
                    <a:lumMod val="50000"/>
                  </a:schemeClr>
                </a:solidFill>
              </a:rPr>
              <a:t> USW. Uwe </a:t>
            </a:r>
            <a:r>
              <a:rPr lang="de-DE" sz="1000" i="1" dirty="0" err="1">
                <a:solidFill>
                  <a:schemeClr val="bg2">
                    <a:lumMod val="50000"/>
                  </a:schemeClr>
                </a:solidFill>
              </a:rPr>
              <a:t>Stohrer</a:t>
            </a:r>
            <a:r>
              <a:rPr lang="de-DE" sz="1000" i="1" dirty="0">
                <a:solidFill>
                  <a:schemeClr val="bg2">
                    <a:lumMod val="50000"/>
                  </a:schemeClr>
                </a:solidFill>
              </a:rPr>
              <a:t>, Freiburg</a:t>
            </a: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4399472" y="321000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4380296" y="321405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4385534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4388998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4394417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4390772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4396010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4390772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4396010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4396009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4396009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4396009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4386809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4396009" y="321455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4386701" y="3215614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4394235" y="32125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23653" y="963985"/>
            <a:ext cx="8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82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10104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510145" y="529794"/>
            <a:ext cx="8474113" cy="1065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deutsche Stadt ist für ihr Porzellan berühmt? </a:t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niemieckie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jest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produkcji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porcelany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9082127" y="2722034"/>
            <a:ext cx="2209850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Paderborn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Flensburg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Meißen </a:t>
            </a:r>
            <a: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Miśnia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95" y="1751335"/>
            <a:ext cx="7917714" cy="4265434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318654" y="5727836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dam.germany.travel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10605704" y="537340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10610942" y="537340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10616180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10619644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0" name="Oval 22"/>
          <p:cNvSpPr>
            <a:spLocks noChangeArrowheads="1"/>
          </p:cNvSpPr>
          <p:nvPr/>
        </p:nvSpPr>
        <p:spPr bwMode="auto">
          <a:xfrm>
            <a:off x="10625063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10621418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10626656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3" name="Oval 25"/>
          <p:cNvSpPr>
            <a:spLocks noChangeArrowheads="1"/>
          </p:cNvSpPr>
          <p:nvPr/>
        </p:nvSpPr>
        <p:spPr bwMode="auto">
          <a:xfrm>
            <a:off x="10621418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4" name="Oval 26"/>
          <p:cNvSpPr>
            <a:spLocks noChangeArrowheads="1"/>
          </p:cNvSpPr>
          <p:nvPr/>
        </p:nvSpPr>
        <p:spPr bwMode="auto">
          <a:xfrm>
            <a:off x="10626656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5" name="Oval 27"/>
          <p:cNvSpPr>
            <a:spLocks noChangeArrowheads="1"/>
          </p:cNvSpPr>
          <p:nvPr/>
        </p:nvSpPr>
        <p:spPr bwMode="auto">
          <a:xfrm>
            <a:off x="10626655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6" name="Oval 28"/>
          <p:cNvSpPr>
            <a:spLocks noChangeArrowheads="1"/>
          </p:cNvSpPr>
          <p:nvPr/>
        </p:nvSpPr>
        <p:spPr bwMode="auto">
          <a:xfrm>
            <a:off x="10626655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7" name="Oval 29"/>
          <p:cNvSpPr>
            <a:spLocks noChangeArrowheads="1"/>
          </p:cNvSpPr>
          <p:nvPr/>
        </p:nvSpPr>
        <p:spPr bwMode="auto">
          <a:xfrm>
            <a:off x="10626655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8" name="Oval 30"/>
          <p:cNvSpPr>
            <a:spLocks noChangeArrowheads="1"/>
          </p:cNvSpPr>
          <p:nvPr/>
        </p:nvSpPr>
        <p:spPr bwMode="auto">
          <a:xfrm>
            <a:off x="10617455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9" name="Oval 31"/>
          <p:cNvSpPr>
            <a:spLocks noChangeArrowheads="1"/>
          </p:cNvSpPr>
          <p:nvPr/>
        </p:nvSpPr>
        <p:spPr bwMode="auto">
          <a:xfrm>
            <a:off x="10626655" y="537390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0" name="Oval 32"/>
          <p:cNvSpPr>
            <a:spLocks noChangeArrowheads="1"/>
          </p:cNvSpPr>
          <p:nvPr/>
        </p:nvSpPr>
        <p:spPr bwMode="auto">
          <a:xfrm>
            <a:off x="10617347" y="5374965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1" name="Oval 33"/>
          <p:cNvSpPr>
            <a:spLocks noChangeArrowheads="1"/>
          </p:cNvSpPr>
          <p:nvPr/>
        </p:nvSpPr>
        <p:spPr bwMode="auto">
          <a:xfrm>
            <a:off x="10624881" y="537190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20436" y="820451"/>
            <a:ext cx="1191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83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40800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75" y="505411"/>
            <a:ext cx="567867" cy="56786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308441" y="343936"/>
            <a:ext cx="1005840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welchem Bundesland machen die meisten Touristen Urlaub? </a:t>
            </a:r>
            <a:endParaRPr lang="de-DE" sz="2000" b="1" dirty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Który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 związkowy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słynie z największej liczby turystów?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76702" y="1988603"/>
            <a:ext cx="4056935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Mecklenburg-Vorpommer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b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Meklemburgia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Schleswig-Holstein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Szlezwik-Holsztyn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Bayern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Bawaria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1927914" y="4966504"/>
            <a:ext cx="1156857" cy="1177789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1913975" y="4988167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1919213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1922677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1928096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1924451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1929689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1924451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1929689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1929688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1929688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1929688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1920488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1929688" y="4988665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1920380" y="4989727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1927914" y="4986670"/>
            <a:ext cx="1156857" cy="1157623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549" y="1450351"/>
            <a:ext cx="6807344" cy="447795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733240" y="5659249"/>
            <a:ext cx="4589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>
                <a:solidFill>
                  <a:schemeClr val="bg1"/>
                </a:solidFill>
              </a:rPr>
              <a:t>Fot. Anja #</a:t>
            </a:r>
            <a:r>
              <a:rPr lang="de-DE" sz="1100" dirty="0" err="1" smtClean="0">
                <a:solidFill>
                  <a:schemeClr val="bg1"/>
                </a:solidFill>
              </a:rPr>
              <a:t>helpinghands</a:t>
            </a:r>
            <a:r>
              <a:rPr lang="de-DE" sz="1100" dirty="0" smtClean="0">
                <a:solidFill>
                  <a:schemeClr val="bg1"/>
                </a:solidFill>
              </a:rPr>
              <a:t> </a:t>
            </a:r>
            <a:r>
              <a:rPr lang="de-DE" sz="1100" dirty="0">
                <a:solidFill>
                  <a:schemeClr val="bg1"/>
                </a:solidFill>
              </a:rPr>
              <a:t>#</a:t>
            </a:r>
            <a:r>
              <a:rPr lang="de-DE" sz="1100" dirty="0" err="1" smtClean="0">
                <a:solidFill>
                  <a:schemeClr val="bg1"/>
                </a:solidFill>
              </a:rPr>
              <a:t>solidarity#stayshealthy</a:t>
            </a:r>
            <a:r>
              <a:rPr lang="pl-PL" sz="1100" dirty="0" smtClean="0">
                <a:solidFill>
                  <a:schemeClr val="bg1"/>
                </a:solidFill>
              </a:rPr>
              <a:t> / </a:t>
            </a:r>
            <a:r>
              <a:rPr lang="de-DE" sz="1100" dirty="0" err="1" smtClean="0">
                <a:solidFill>
                  <a:schemeClr val="bg1"/>
                </a:solidFill>
              </a:rPr>
              <a:t>pixabay</a:t>
            </a:r>
            <a:r>
              <a:rPr lang="pl-PL" sz="1100" dirty="0" smtClean="0">
                <a:solidFill>
                  <a:schemeClr val="bg1"/>
                </a:solidFill>
              </a:rPr>
              <a:t>.com</a:t>
            </a: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77249" y="589621"/>
            <a:ext cx="1037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4337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96203" y="611832"/>
            <a:ext cx="8474113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welchem Bundesland schlägt der Rhein diese wunderbare Schleife?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l-PL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którym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kraju związkowym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znajduje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się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przepiękny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meander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Renu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753325" y="2294069"/>
            <a:ext cx="4367032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Baden-Württemberg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Badenia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Wirtembergia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Hessen</a:t>
            </a: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Hesja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Rheinland-Pfalz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Nadrenia-Palatynat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5" y="1677508"/>
            <a:ext cx="6898840" cy="4599226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613230" y="5995624"/>
            <a:ext cx="24413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Fot. dam.germany.travel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0540816" y="537958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0" name="Oval 19"/>
          <p:cNvSpPr>
            <a:spLocks noChangeArrowheads="1"/>
          </p:cNvSpPr>
          <p:nvPr/>
        </p:nvSpPr>
        <p:spPr bwMode="auto">
          <a:xfrm>
            <a:off x="10546054" y="53795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2" name="Oval 20"/>
          <p:cNvSpPr>
            <a:spLocks noChangeArrowheads="1"/>
          </p:cNvSpPr>
          <p:nvPr/>
        </p:nvSpPr>
        <p:spPr bwMode="auto">
          <a:xfrm>
            <a:off x="10551292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3" name="Oval 21"/>
          <p:cNvSpPr>
            <a:spLocks noChangeArrowheads="1"/>
          </p:cNvSpPr>
          <p:nvPr/>
        </p:nvSpPr>
        <p:spPr bwMode="auto">
          <a:xfrm>
            <a:off x="10554756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4" name="Oval 22"/>
          <p:cNvSpPr>
            <a:spLocks noChangeArrowheads="1"/>
          </p:cNvSpPr>
          <p:nvPr/>
        </p:nvSpPr>
        <p:spPr bwMode="auto">
          <a:xfrm>
            <a:off x="10560175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8" name="Oval 23"/>
          <p:cNvSpPr>
            <a:spLocks noChangeArrowheads="1"/>
          </p:cNvSpPr>
          <p:nvPr/>
        </p:nvSpPr>
        <p:spPr bwMode="auto">
          <a:xfrm>
            <a:off x="10556530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9" name="Oval 24"/>
          <p:cNvSpPr>
            <a:spLocks noChangeArrowheads="1"/>
          </p:cNvSpPr>
          <p:nvPr/>
        </p:nvSpPr>
        <p:spPr bwMode="auto">
          <a:xfrm>
            <a:off x="10561768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10556530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10561768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2" name="Oval 27"/>
          <p:cNvSpPr>
            <a:spLocks noChangeArrowheads="1"/>
          </p:cNvSpPr>
          <p:nvPr/>
        </p:nvSpPr>
        <p:spPr bwMode="auto">
          <a:xfrm>
            <a:off x="10561767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43" name="Oval 28"/>
          <p:cNvSpPr>
            <a:spLocks noChangeArrowheads="1"/>
          </p:cNvSpPr>
          <p:nvPr/>
        </p:nvSpPr>
        <p:spPr bwMode="auto">
          <a:xfrm>
            <a:off x="10561767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4" name="Oval 29"/>
          <p:cNvSpPr>
            <a:spLocks noChangeArrowheads="1"/>
          </p:cNvSpPr>
          <p:nvPr/>
        </p:nvSpPr>
        <p:spPr bwMode="auto">
          <a:xfrm>
            <a:off x="10561767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45" name="Oval 30"/>
          <p:cNvSpPr>
            <a:spLocks noChangeArrowheads="1"/>
          </p:cNvSpPr>
          <p:nvPr/>
        </p:nvSpPr>
        <p:spPr bwMode="auto">
          <a:xfrm>
            <a:off x="10552567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6" name="Oval 31"/>
          <p:cNvSpPr>
            <a:spLocks noChangeArrowheads="1"/>
          </p:cNvSpPr>
          <p:nvPr/>
        </p:nvSpPr>
        <p:spPr bwMode="auto">
          <a:xfrm>
            <a:off x="10561767" y="538008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7" name="Oval 32"/>
          <p:cNvSpPr>
            <a:spLocks noChangeArrowheads="1"/>
          </p:cNvSpPr>
          <p:nvPr/>
        </p:nvSpPr>
        <p:spPr bwMode="auto">
          <a:xfrm>
            <a:off x="10552459" y="538114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8" name="Oval 33"/>
          <p:cNvSpPr>
            <a:spLocks noChangeArrowheads="1"/>
          </p:cNvSpPr>
          <p:nvPr/>
        </p:nvSpPr>
        <p:spPr bwMode="auto">
          <a:xfrm>
            <a:off x="10559993" y="537808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45088" y="820451"/>
            <a:ext cx="1142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43456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0" grpId="0" animBg="1"/>
      <p:bldP spid="22" grpId="0" animBg="1"/>
      <p:bldP spid="23" grpId="0" animBg="1"/>
      <p:bldP spid="2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3" y="710277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244920" y="618722"/>
            <a:ext cx="10404536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chemeClr val="accent5"/>
                </a:solidFill>
              </a:rPr>
              <a:t>In </a:t>
            </a:r>
            <a:r>
              <a:rPr lang="de-DE" sz="2000" b="1" dirty="0">
                <a:solidFill>
                  <a:schemeClr val="accent5"/>
                </a:solidFill>
              </a:rPr>
              <a:t>welchem Bundesland leben die meisten Menschen (knapp 18 Mio.)? </a:t>
            </a:r>
            <a:r>
              <a:rPr lang="pl-PL" sz="2000" b="1" dirty="0">
                <a:solidFill>
                  <a:schemeClr val="accent5"/>
                </a:solidFill>
              </a:rPr>
              <a:t/>
            </a:r>
            <a:br>
              <a:rPr lang="pl-PL" sz="2000" b="1" dirty="0">
                <a:solidFill>
                  <a:schemeClr val="accent5"/>
                </a:solidFill>
              </a:rPr>
            </a:br>
            <a:r>
              <a:rPr lang="de-DE" sz="2000" b="1" dirty="0" err="1"/>
              <a:t>Który</a:t>
            </a:r>
            <a:r>
              <a:rPr lang="de-DE" sz="2000" b="1" dirty="0"/>
              <a:t> </a:t>
            </a:r>
            <a:r>
              <a:rPr lang="de-DE" sz="2000" b="1" dirty="0" err="1"/>
              <a:t>kraj</a:t>
            </a:r>
            <a:r>
              <a:rPr lang="de-DE" sz="2000" b="1" dirty="0"/>
              <a:t> </a:t>
            </a:r>
            <a:r>
              <a:rPr lang="de-DE" sz="2000" b="1" dirty="0" err="1" smtClean="0"/>
              <a:t>związkowy</a:t>
            </a:r>
            <a:r>
              <a:rPr lang="de-DE" sz="2000" b="1" dirty="0" smtClean="0"/>
              <a:t> </a:t>
            </a:r>
            <a:r>
              <a:rPr lang="de-DE" sz="2000" b="1" dirty="0" err="1"/>
              <a:t>ma</a:t>
            </a:r>
            <a:r>
              <a:rPr lang="de-DE" sz="2000" b="1" dirty="0"/>
              <a:t> </a:t>
            </a:r>
            <a:r>
              <a:rPr lang="de-DE" sz="2000" b="1" dirty="0" err="1"/>
              <a:t>najwięcej</a:t>
            </a:r>
            <a:r>
              <a:rPr lang="de-DE" sz="2000" b="1" dirty="0"/>
              <a:t> </a:t>
            </a:r>
            <a:r>
              <a:rPr lang="de-DE" sz="2000" b="1" dirty="0" err="1"/>
              <a:t>mieszkańców</a:t>
            </a:r>
            <a:r>
              <a:rPr lang="de-DE" sz="2000" b="1" dirty="0"/>
              <a:t> (ok. 18 </a:t>
            </a:r>
            <a:r>
              <a:rPr lang="de-DE" sz="2000" b="1" dirty="0" err="1"/>
              <a:t>mln</a:t>
            </a:r>
            <a:r>
              <a:rPr lang="de-DE" sz="2000" b="1" dirty="0" smtClean="0"/>
              <a:t>)?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05634" y="2151564"/>
            <a:ext cx="4608198" cy="305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Nordrhein-Westfalen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Nadrenia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Północna-Westfalia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Brandenburg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Brandenburgia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Niedersachsen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Dolna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Saksonia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098" y="1512566"/>
            <a:ext cx="6588358" cy="4392239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10156802" y="1512566"/>
            <a:ext cx="1734557" cy="255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bg1"/>
                </a:solidFill>
              </a:rPr>
              <a:t>Fot. dam.germany.travel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1743940" y="522669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1724764" y="523074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1730002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1733466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1738885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1735240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1740478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7" name="Oval 25"/>
          <p:cNvSpPr>
            <a:spLocks noChangeArrowheads="1"/>
          </p:cNvSpPr>
          <p:nvPr/>
        </p:nvSpPr>
        <p:spPr bwMode="auto">
          <a:xfrm>
            <a:off x="1735240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1740478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1740477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1740477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1" name="Oval 29"/>
          <p:cNvSpPr>
            <a:spLocks noChangeArrowheads="1"/>
          </p:cNvSpPr>
          <p:nvPr/>
        </p:nvSpPr>
        <p:spPr bwMode="auto">
          <a:xfrm>
            <a:off x="1740477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2" name="Oval 30"/>
          <p:cNvSpPr>
            <a:spLocks noChangeArrowheads="1"/>
          </p:cNvSpPr>
          <p:nvPr/>
        </p:nvSpPr>
        <p:spPr bwMode="auto">
          <a:xfrm>
            <a:off x="1731277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3" name="Oval 31"/>
          <p:cNvSpPr>
            <a:spLocks noChangeArrowheads="1"/>
          </p:cNvSpPr>
          <p:nvPr/>
        </p:nvSpPr>
        <p:spPr bwMode="auto">
          <a:xfrm>
            <a:off x="1740477" y="5231240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4" name="Oval 32"/>
          <p:cNvSpPr>
            <a:spLocks noChangeArrowheads="1"/>
          </p:cNvSpPr>
          <p:nvPr/>
        </p:nvSpPr>
        <p:spPr bwMode="auto">
          <a:xfrm>
            <a:off x="1731169" y="523230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5" name="Oval 33"/>
          <p:cNvSpPr>
            <a:spLocks noChangeArrowheads="1"/>
          </p:cNvSpPr>
          <p:nvPr/>
        </p:nvSpPr>
        <p:spPr bwMode="auto">
          <a:xfrm>
            <a:off x="1738703" y="5229245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02973" y="794154"/>
            <a:ext cx="567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526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96205" y="612061"/>
            <a:ext cx="8474113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 spielt die erfolgreichste deutsche Handballmannschaft? </a:t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Gdzie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najbardziej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utytułowana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niemiecka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drużyna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piłki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ręcznej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8395217" y="2433930"/>
            <a:ext cx="2650319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Magdeburg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Mainz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Mogunc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Kiel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Kilonia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0" y="1805612"/>
            <a:ext cx="7138301" cy="4758867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5611816" y="1880892"/>
            <a:ext cx="21709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/>
              <a:t>Fot. </a:t>
            </a:r>
            <a:r>
              <a:rPr lang="de-DE" sz="1000" i="1" dirty="0" err="1" smtClean="0"/>
              <a:t>JeppeSmedNielsen</a:t>
            </a:r>
            <a:r>
              <a:rPr lang="de-DE" sz="1000" i="1" dirty="0" smtClean="0"/>
              <a:t> / pixabay.com</a:t>
            </a:r>
            <a:endParaRPr lang="de-DE" sz="1000" i="1" dirty="0"/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>
            <a:off x="10607724" y="5330902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2" name="Oval 19"/>
          <p:cNvSpPr>
            <a:spLocks noChangeArrowheads="1"/>
          </p:cNvSpPr>
          <p:nvPr/>
        </p:nvSpPr>
        <p:spPr bwMode="auto">
          <a:xfrm>
            <a:off x="10612962" y="533090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3" name="Oval 20"/>
          <p:cNvSpPr>
            <a:spLocks noChangeArrowheads="1"/>
          </p:cNvSpPr>
          <p:nvPr/>
        </p:nvSpPr>
        <p:spPr bwMode="auto">
          <a:xfrm>
            <a:off x="10618200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36" name="Oval 21"/>
          <p:cNvSpPr>
            <a:spLocks noChangeArrowheads="1"/>
          </p:cNvSpPr>
          <p:nvPr/>
        </p:nvSpPr>
        <p:spPr bwMode="auto">
          <a:xfrm>
            <a:off x="10621664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7" name="Oval 22"/>
          <p:cNvSpPr>
            <a:spLocks noChangeArrowheads="1"/>
          </p:cNvSpPr>
          <p:nvPr/>
        </p:nvSpPr>
        <p:spPr bwMode="auto">
          <a:xfrm>
            <a:off x="10627083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8" name="Oval 23"/>
          <p:cNvSpPr>
            <a:spLocks noChangeArrowheads="1"/>
          </p:cNvSpPr>
          <p:nvPr/>
        </p:nvSpPr>
        <p:spPr bwMode="auto">
          <a:xfrm>
            <a:off x="10623438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9" name="Oval 24"/>
          <p:cNvSpPr>
            <a:spLocks noChangeArrowheads="1"/>
          </p:cNvSpPr>
          <p:nvPr/>
        </p:nvSpPr>
        <p:spPr bwMode="auto">
          <a:xfrm>
            <a:off x="10628676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0" name="Oval 25"/>
          <p:cNvSpPr>
            <a:spLocks noChangeArrowheads="1"/>
          </p:cNvSpPr>
          <p:nvPr/>
        </p:nvSpPr>
        <p:spPr bwMode="auto">
          <a:xfrm>
            <a:off x="10623438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1" name="Oval 26"/>
          <p:cNvSpPr>
            <a:spLocks noChangeArrowheads="1"/>
          </p:cNvSpPr>
          <p:nvPr/>
        </p:nvSpPr>
        <p:spPr bwMode="auto">
          <a:xfrm>
            <a:off x="10628676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2" name="Oval 27"/>
          <p:cNvSpPr>
            <a:spLocks noChangeArrowheads="1"/>
          </p:cNvSpPr>
          <p:nvPr/>
        </p:nvSpPr>
        <p:spPr bwMode="auto">
          <a:xfrm>
            <a:off x="10628675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43" name="Oval 28"/>
          <p:cNvSpPr>
            <a:spLocks noChangeArrowheads="1"/>
          </p:cNvSpPr>
          <p:nvPr/>
        </p:nvSpPr>
        <p:spPr bwMode="auto">
          <a:xfrm>
            <a:off x="10628675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4" name="Oval 29"/>
          <p:cNvSpPr>
            <a:spLocks noChangeArrowheads="1"/>
          </p:cNvSpPr>
          <p:nvPr/>
        </p:nvSpPr>
        <p:spPr bwMode="auto">
          <a:xfrm>
            <a:off x="10628675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45" name="Oval 30"/>
          <p:cNvSpPr>
            <a:spLocks noChangeArrowheads="1"/>
          </p:cNvSpPr>
          <p:nvPr/>
        </p:nvSpPr>
        <p:spPr bwMode="auto">
          <a:xfrm>
            <a:off x="10619475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46" name="Oval 31"/>
          <p:cNvSpPr>
            <a:spLocks noChangeArrowheads="1"/>
          </p:cNvSpPr>
          <p:nvPr/>
        </p:nvSpPr>
        <p:spPr bwMode="auto">
          <a:xfrm>
            <a:off x="10628675" y="533139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7" name="Oval 32"/>
          <p:cNvSpPr>
            <a:spLocks noChangeArrowheads="1"/>
          </p:cNvSpPr>
          <p:nvPr/>
        </p:nvSpPr>
        <p:spPr bwMode="auto">
          <a:xfrm>
            <a:off x="10619367" y="533246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8" name="Oval 33"/>
          <p:cNvSpPr>
            <a:spLocks noChangeArrowheads="1"/>
          </p:cNvSpPr>
          <p:nvPr/>
        </p:nvSpPr>
        <p:spPr bwMode="auto">
          <a:xfrm>
            <a:off x="10626901" y="532940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48383" y="820451"/>
            <a:ext cx="113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44385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 animBg="1"/>
      <p:bldP spid="22" grpId="0" animBg="1"/>
      <p:bldP spid="23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468114" y="602990"/>
            <a:ext cx="9911601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oft wurde die deutsche Fußballnationalelf der Männer Weltmeister?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Ile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razy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drużyna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narodowa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piłce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nożnej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otrzymała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tytuł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mistrza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świata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6243977" y="2542056"/>
            <a:ext cx="2525687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zweimal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dwa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razy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viermal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cztery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razy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sechsmal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sześć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razy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10573806" y="5373047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0579044" y="537304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0584282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587746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593165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0589520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594758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0589520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0594758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594757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0594757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594757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0585557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0594757" y="5373544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585449" y="5374606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592983" y="5371549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425" y="1557709"/>
            <a:ext cx="3201458" cy="4798185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3129681" y="5957087"/>
            <a:ext cx="16647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i="1" dirty="0" err="1" smtClean="0">
                <a:solidFill>
                  <a:schemeClr val="bg1"/>
                </a:solidFill>
              </a:rPr>
              <a:t>Quelle</a:t>
            </a:r>
            <a:r>
              <a:rPr lang="pl-PL" sz="1100" i="1" dirty="0" smtClean="0">
                <a:solidFill>
                  <a:schemeClr val="bg1"/>
                </a:solidFill>
              </a:rPr>
              <a:t>: wikipedia.de</a:t>
            </a:r>
          </a:p>
          <a:p>
            <a:r>
              <a:rPr lang="pl-PL" sz="1100" i="1" dirty="0">
                <a:solidFill>
                  <a:schemeClr val="bg1"/>
                </a:solidFill>
              </a:rPr>
              <a:t>CC BY-SA 4.0</a:t>
            </a:r>
            <a:r>
              <a:rPr lang="pl-PL" sz="1100" i="1" dirty="0" smtClean="0">
                <a:solidFill>
                  <a:schemeClr val="bg1"/>
                </a:solidFill>
              </a:rPr>
              <a:t/>
            </a:r>
            <a:br>
              <a:rPr lang="pl-PL" sz="1100" i="1" dirty="0" smtClean="0">
                <a:solidFill>
                  <a:schemeClr val="bg1"/>
                </a:solidFill>
              </a:rPr>
            </a:b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28575" y="820451"/>
            <a:ext cx="1236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48249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1365536" y="463800"/>
            <a:ext cx="8989172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Was verbirgt sich in Polen hinter verschlossenen Türen mit diesen Zeichen?</a:t>
            </a:r>
            <a:r>
              <a:rPr lang="de-DE" sz="2000" b="1" dirty="0">
                <a:solidFill>
                  <a:srgbClr val="4472C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de-DE" sz="20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/>
            </a:r>
            <a:br>
              <a:rPr lang="de-DE" sz="20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 </a:t>
            </a:r>
            <a:r>
              <a:rPr lang="de-DE" sz="2000" b="1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kryje</a:t>
            </a:r>
            <a:r>
              <a:rPr lang="de-DE" sz="2000" b="1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się</a:t>
            </a:r>
            <a:r>
              <a:rPr lang="de-DE" sz="2000" b="1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w </a:t>
            </a:r>
            <a:r>
              <a:rPr lang="de-DE" sz="2000" b="1" dirty="0" err="1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Polsce</a:t>
            </a:r>
            <a:r>
              <a:rPr lang="de-DE" sz="20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za</a:t>
            </a:r>
            <a:r>
              <a:rPr lang="de-DE" sz="20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drzwiami</a:t>
            </a:r>
            <a:r>
              <a:rPr lang="de-DE" sz="20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oznaczonymi</a:t>
            </a:r>
            <a:r>
              <a:rPr lang="de-DE" sz="20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w </a:t>
            </a:r>
            <a:r>
              <a:rPr lang="de-DE" sz="2000" b="1" dirty="0" err="1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ten</a:t>
            </a:r>
            <a:r>
              <a:rPr lang="de-DE" sz="20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spo</a:t>
            </a:r>
            <a:r>
              <a:rPr lang="pl-PL" sz="2000" b="1" dirty="0" smtClean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sób?</a:t>
            </a:r>
            <a:endParaRPr lang="de-DE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096" y="541460"/>
            <a:ext cx="539211" cy="53921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299102" y="1970815"/>
            <a:ext cx="4846440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endParaRPr lang="de-DE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endParaRPr lang="de-DE" sz="20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" name="Oval 18"/>
          <p:cNvSpPr>
            <a:spLocks noChangeArrowheads="1"/>
          </p:cNvSpPr>
          <p:nvPr/>
        </p:nvSpPr>
        <p:spPr bwMode="auto">
          <a:xfrm>
            <a:off x="7039333" y="5421781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40" name="Oval 19"/>
          <p:cNvSpPr>
            <a:spLocks noChangeArrowheads="1"/>
          </p:cNvSpPr>
          <p:nvPr/>
        </p:nvSpPr>
        <p:spPr bwMode="auto">
          <a:xfrm>
            <a:off x="7044571" y="5421780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>
                <a:solidFill>
                  <a:prstClr val="black"/>
                </a:solidFill>
              </a:rPr>
              <a:t>14</a:t>
            </a:r>
          </a:p>
        </p:txBody>
      </p:sp>
      <p:sp>
        <p:nvSpPr>
          <p:cNvPr id="41" name="Oval 20"/>
          <p:cNvSpPr>
            <a:spLocks noChangeArrowheads="1"/>
          </p:cNvSpPr>
          <p:nvPr/>
        </p:nvSpPr>
        <p:spPr bwMode="auto">
          <a:xfrm>
            <a:off x="7049809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>
                <a:solidFill>
                  <a:prstClr val="black"/>
                </a:solidFill>
              </a:rPr>
              <a:t>13</a:t>
            </a:r>
          </a:p>
        </p:txBody>
      </p:sp>
      <p:sp>
        <p:nvSpPr>
          <p:cNvPr id="42" name="Oval 21"/>
          <p:cNvSpPr>
            <a:spLocks noChangeArrowheads="1"/>
          </p:cNvSpPr>
          <p:nvPr/>
        </p:nvSpPr>
        <p:spPr bwMode="auto">
          <a:xfrm>
            <a:off x="7053273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>
                <a:solidFill>
                  <a:prstClr val="black"/>
                </a:solidFill>
              </a:rPr>
              <a:t>12</a:t>
            </a:r>
          </a:p>
        </p:txBody>
      </p:sp>
      <p:sp>
        <p:nvSpPr>
          <p:cNvPr id="43" name="Oval 22"/>
          <p:cNvSpPr>
            <a:spLocks noChangeArrowheads="1"/>
          </p:cNvSpPr>
          <p:nvPr/>
        </p:nvSpPr>
        <p:spPr bwMode="auto">
          <a:xfrm>
            <a:off x="7058692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>
                <a:solidFill>
                  <a:prstClr val="black"/>
                </a:solidFill>
              </a:rPr>
              <a:t>11</a:t>
            </a:r>
          </a:p>
        </p:txBody>
      </p:sp>
      <p:sp>
        <p:nvSpPr>
          <p:cNvPr id="44" name="Oval 23"/>
          <p:cNvSpPr>
            <a:spLocks noChangeArrowheads="1"/>
          </p:cNvSpPr>
          <p:nvPr/>
        </p:nvSpPr>
        <p:spPr bwMode="auto">
          <a:xfrm>
            <a:off x="7055047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>
                <a:solidFill>
                  <a:prstClr val="black"/>
                </a:solidFill>
              </a:rPr>
              <a:t>10</a:t>
            </a:r>
          </a:p>
        </p:txBody>
      </p:sp>
      <p:sp>
        <p:nvSpPr>
          <p:cNvPr id="45" name="Oval 24"/>
          <p:cNvSpPr>
            <a:spLocks noChangeArrowheads="1"/>
          </p:cNvSpPr>
          <p:nvPr/>
        </p:nvSpPr>
        <p:spPr bwMode="auto">
          <a:xfrm>
            <a:off x="7060285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>
                <a:solidFill>
                  <a:prstClr val="black"/>
                </a:solidFill>
              </a:rPr>
              <a:t>9</a:t>
            </a:r>
          </a:p>
        </p:txBody>
      </p:sp>
      <p:sp>
        <p:nvSpPr>
          <p:cNvPr id="46" name="Oval 25"/>
          <p:cNvSpPr>
            <a:spLocks noChangeArrowheads="1"/>
          </p:cNvSpPr>
          <p:nvPr/>
        </p:nvSpPr>
        <p:spPr bwMode="auto">
          <a:xfrm>
            <a:off x="7055047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47" name="Oval 26"/>
          <p:cNvSpPr>
            <a:spLocks noChangeArrowheads="1"/>
          </p:cNvSpPr>
          <p:nvPr/>
        </p:nvSpPr>
        <p:spPr bwMode="auto">
          <a:xfrm>
            <a:off x="7060285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48" name="Oval 27"/>
          <p:cNvSpPr>
            <a:spLocks noChangeArrowheads="1"/>
          </p:cNvSpPr>
          <p:nvPr/>
        </p:nvSpPr>
        <p:spPr bwMode="auto">
          <a:xfrm>
            <a:off x="7060284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49" name="Oval 28"/>
          <p:cNvSpPr>
            <a:spLocks noChangeArrowheads="1"/>
          </p:cNvSpPr>
          <p:nvPr/>
        </p:nvSpPr>
        <p:spPr bwMode="auto">
          <a:xfrm>
            <a:off x="7060284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50" name="Oval 29"/>
          <p:cNvSpPr>
            <a:spLocks noChangeArrowheads="1"/>
          </p:cNvSpPr>
          <p:nvPr/>
        </p:nvSpPr>
        <p:spPr bwMode="auto">
          <a:xfrm>
            <a:off x="7060284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51" name="Oval 30"/>
          <p:cNvSpPr>
            <a:spLocks noChangeArrowheads="1"/>
          </p:cNvSpPr>
          <p:nvPr/>
        </p:nvSpPr>
        <p:spPr bwMode="auto">
          <a:xfrm>
            <a:off x="7051084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52" name="Oval 31"/>
          <p:cNvSpPr>
            <a:spLocks noChangeArrowheads="1"/>
          </p:cNvSpPr>
          <p:nvPr/>
        </p:nvSpPr>
        <p:spPr bwMode="auto">
          <a:xfrm>
            <a:off x="7060284" y="5422278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53" name="Oval 32"/>
          <p:cNvSpPr>
            <a:spLocks noChangeArrowheads="1"/>
          </p:cNvSpPr>
          <p:nvPr/>
        </p:nvSpPr>
        <p:spPr bwMode="auto">
          <a:xfrm>
            <a:off x="7050976" y="5423340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>
                <a:solidFill>
                  <a:prstClr val="black"/>
                </a:solidFill>
              </a:rPr>
              <a:t>1</a:t>
            </a:r>
            <a:endParaRPr lang="en-GB" altLang="de-DE" sz="4400" dirty="0">
              <a:solidFill>
                <a:prstClr val="black"/>
              </a:solidFill>
            </a:endParaRPr>
          </a:p>
        </p:txBody>
      </p:sp>
      <p:sp>
        <p:nvSpPr>
          <p:cNvPr id="54" name="Oval 33"/>
          <p:cNvSpPr>
            <a:spLocks noChangeArrowheads="1"/>
          </p:cNvSpPr>
          <p:nvPr/>
        </p:nvSpPr>
        <p:spPr bwMode="auto">
          <a:xfrm>
            <a:off x="7058510" y="5420283"/>
            <a:ext cx="1235075" cy="1235075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>
                <a:solidFill>
                  <a:prstClr val="black"/>
                </a:solidFill>
              </a:rPr>
              <a:t>End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1704" y="1259229"/>
            <a:ext cx="5396129" cy="53961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14" y="-682980"/>
            <a:ext cx="15524631" cy="95985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467525" y="2118739"/>
            <a:ext cx="4901028" cy="2397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a)	</a:t>
            </a:r>
            <a:r>
              <a:rPr lang="pl-PL" sz="2000" b="1" dirty="0" err="1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Raucher</a:t>
            </a:r>
            <a:r>
              <a:rPr lang="pl-PL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de-DE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und </a:t>
            </a:r>
            <a:r>
              <a:rPr lang="pl-PL" sz="2000" b="1" dirty="0" err="1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Nichtraucher</a:t>
            </a:r>
            <a:r>
              <a:rPr lang="pl-PL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-Zone</a:t>
            </a:r>
            <a:endParaRPr lang="de-DE" sz="2000" b="1" dirty="0">
              <a:solidFill>
                <a:srgbClr val="4472C4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r>
              <a:rPr lang="pl-PL" sz="20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strefa dla palących i niepalących</a:t>
            </a:r>
            <a:endParaRPr lang="de-DE" sz="20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endParaRPr lang="de-DE" sz="1000" b="1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pl-PL" sz="2000" b="1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b)	</a:t>
            </a:r>
            <a:r>
              <a:rPr lang="pl-PL" sz="2000" b="1" dirty="0" err="1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Damen</a:t>
            </a:r>
            <a:r>
              <a:rPr lang="pl-PL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de-DE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und </a:t>
            </a:r>
            <a:r>
              <a:rPr lang="pl-PL" sz="2000" b="1" dirty="0" err="1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Herren-Toilette</a:t>
            </a:r>
            <a:endParaRPr lang="de-DE" sz="2000" b="1" dirty="0">
              <a:solidFill>
                <a:srgbClr val="4472C4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toaleta d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amska</a:t>
            </a: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pl-PL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ęska</a:t>
            </a: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endParaRPr lang="de-DE" sz="1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c)	</a:t>
            </a:r>
            <a:r>
              <a:rPr lang="pl-PL" sz="2000" b="1" dirty="0" err="1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Eingang</a:t>
            </a:r>
            <a:r>
              <a:rPr lang="pl-PL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2000" b="1" dirty="0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und </a:t>
            </a:r>
            <a:r>
              <a:rPr lang="pl-PL" sz="2000" b="1" dirty="0" err="1">
                <a:solidFill>
                  <a:srgbClr val="4472C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Ausgang</a:t>
            </a:r>
            <a:endParaRPr lang="de-DE" sz="2000" b="1" dirty="0">
              <a:solidFill>
                <a:srgbClr val="4472C4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buClr>
                <a:srgbClr val="000000"/>
              </a:buClr>
              <a:tabLst>
                <a:tab pos="1057275" algn="l"/>
              </a:tabLst>
            </a:pP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pl-PL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ejście</a:t>
            </a:r>
            <a:r>
              <a:rPr lang="de-DE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DE" sz="2000" b="1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wyjście</a:t>
            </a:r>
            <a:endParaRPr lang="de-DE" sz="2000" b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00976" y="611010"/>
            <a:ext cx="835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     </a:t>
            </a:r>
            <a:r>
              <a:rPr lang="de-DE" sz="2000" b="1" dirty="0" smtClean="0"/>
              <a:t>8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88662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118585" y="473416"/>
            <a:ext cx="107508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chemeClr val="accent5"/>
                </a:solidFill>
              </a:rPr>
              <a:t>Was ist seit 1991 das beliebteste Kantinenessen der Deutschen? </a:t>
            </a:r>
            <a:r>
              <a:rPr lang="de-DE" sz="2000" b="1" dirty="0" smtClean="0">
                <a:solidFill>
                  <a:schemeClr val="accent5"/>
                </a:solidFill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pl-PL" sz="2000" b="1" dirty="0" smtClean="0"/>
              <a:t>Co </a:t>
            </a:r>
            <a:r>
              <a:rPr lang="pl-PL" sz="2000" b="1" dirty="0"/>
              <a:t>od 1991 roku jest ulubionym daniem w niemieckich stołówkach? 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1" y="558814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7645213" y="1983672"/>
            <a:ext cx="3775569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Currywurst 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Currywurst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kiełbaska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grilla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sosie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curry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it-IT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Spaghetti </a:t>
            </a:r>
            <a:r>
              <a:rPr lang="it-IT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Bolognese </a:t>
            </a:r>
            <a:br>
              <a:rPr lang="it-IT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spaghetti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 </a:t>
            </a:r>
            <a:r>
              <a:rPr lang="it-IT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bolo</a:t>
            </a:r>
            <a:r>
              <a:rPr lang="pl-PL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ńsku</a:t>
            </a:r>
            <a:endParaRPr lang="it-IT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it-IT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Wiener 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Schnitzel 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kotlet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sznycel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wiedeński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lnSpc>
                <a:spcPct val="107000"/>
              </a:lnSpc>
            </a:pP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91" y="1501805"/>
            <a:ext cx="6468599" cy="4312399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4435508" y="5507506"/>
            <a:ext cx="34309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Romain </a:t>
            </a:r>
            <a:r>
              <a:rPr lang="de-DE" sz="1100" i="1" dirty="0">
                <a:solidFill>
                  <a:schemeClr val="bg1"/>
                </a:solidFill>
              </a:rPr>
              <a:t>DEL </a:t>
            </a:r>
            <a:r>
              <a:rPr lang="de-DE" sz="1100" i="1" dirty="0" smtClean="0">
                <a:solidFill>
                  <a:schemeClr val="bg1"/>
                </a:solidFill>
              </a:rPr>
              <a:t>BUONO / 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40" name="Oval 18"/>
          <p:cNvSpPr>
            <a:spLocks noChangeArrowheads="1"/>
          </p:cNvSpPr>
          <p:nvPr/>
        </p:nvSpPr>
        <p:spPr bwMode="auto">
          <a:xfrm>
            <a:off x="8922995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1" name="Oval 19"/>
          <p:cNvSpPr>
            <a:spLocks noChangeArrowheads="1"/>
          </p:cNvSpPr>
          <p:nvPr/>
        </p:nvSpPr>
        <p:spPr bwMode="auto">
          <a:xfrm>
            <a:off x="8909056" y="503406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2" name="Oval 20"/>
          <p:cNvSpPr>
            <a:spLocks noChangeArrowheads="1"/>
          </p:cNvSpPr>
          <p:nvPr/>
        </p:nvSpPr>
        <p:spPr bwMode="auto">
          <a:xfrm>
            <a:off x="8914294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3" name="Oval 21"/>
          <p:cNvSpPr>
            <a:spLocks noChangeArrowheads="1"/>
          </p:cNvSpPr>
          <p:nvPr/>
        </p:nvSpPr>
        <p:spPr bwMode="auto">
          <a:xfrm>
            <a:off x="8917758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4" name="Oval 22"/>
          <p:cNvSpPr>
            <a:spLocks noChangeArrowheads="1"/>
          </p:cNvSpPr>
          <p:nvPr/>
        </p:nvSpPr>
        <p:spPr bwMode="auto">
          <a:xfrm>
            <a:off x="8923177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5" name="Oval 23"/>
          <p:cNvSpPr>
            <a:spLocks noChangeArrowheads="1"/>
          </p:cNvSpPr>
          <p:nvPr/>
        </p:nvSpPr>
        <p:spPr bwMode="auto">
          <a:xfrm>
            <a:off x="8919532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6" name="Oval 24"/>
          <p:cNvSpPr>
            <a:spLocks noChangeArrowheads="1"/>
          </p:cNvSpPr>
          <p:nvPr/>
        </p:nvSpPr>
        <p:spPr bwMode="auto">
          <a:xfrm>
            <a:off x="8924770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7" name="Oval 25"/>
          <p:cNvSpPr>
            <a:spLocks noChangeArrowheads="1"/>
          </p:cNvSpPr>
          <p:nvPr/>
        </p:nvSpPr>
        <p:spPr bwMode="auto">
          <a:xfrm>
            <a:off x="8919532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8" name="Oval 26"/>
          <p:cNvSpPr>
            <a:spLocks noChangeArrowheads="1"/>
          </p:cNvSpPr>
          <p:nvPr/>
        </p:nvSpPr>
        <p:spPr bwMode="auto">
          <a:xfrm>
            <a:off x="8924770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9" name="Oval 27"/>
          <p:cNvSpPr>
            <a:spLocks noChangeArrowheads="1"/>
          </p:cNvSpPr>
          <p:nvPr/>
        </p:nvSpPr>
        <p:spPr bwMode="auto">
          <a:xfrm>
            <a:off x="8924769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0" name="Oval 28"/>
          <p:cNvSpPr>
            <a:spLocks noChangeArrowheads="1"/>
          </p:cNvSpPr>
          <p:nvPr/>
        </p:nvSpPr>
        <p:spPr bwMode="auto">
          <a:xfrm>
            <a:off x="8924769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1" name="Oval 29"/>
          <p:cNvSpPr>
            <a:spLocks noChangeArrowheads="1"/>
          </p:cNvSpPr>
          <p:nvPr/>
        </p:nvSpPr>
        <p:spPr bwMode="auto">
          <a:xfrm>
            <a:off x="8924769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2" name="Oval 30"/>
          <p:cNvSpPr>
            <a:spLocks noChangeArrowheads="1"/>
          </p:cNvSpPr>
          <p:nvPr/>
        </p:nvSpPr>
        <p:spPr bwMode="auto">
          <a:xfrm>
            <a:off x="8915569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3" name="Oval 31"/>
          <p:cNvSpPr>
            <a:spLocks noChangeArrowheads="1"/>
          </p:cNvSpPr>
          <p:nvPr/>
        </p:nvSpPr>
        <p:spPr bwMode="auto">
          <a:xfrm>
            <a:off x="8924769" y="5034562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4" name="Oval 32"/>
          <p:cNvSpPr>
            <a:spLocks noChangeArrowheads="1"/>
          </p:cNvSpPr>
          <p:nvPr/>
        </p:nvSpPr>
        <p:spPr bwMode="auto">
          <a:xfrm>
            <a:off x="8915461" y="5035624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5" name="Oval 33"/>
          <p:cNvSpPr>
            <a:spLocks noChangeArrowheads="1"/>
          </p:cNvSpPr>
          <p:nvPr/>
        </p:nvSpPr>
        <p:spPr bwMode="auto">
          <a:xfrm>
            <a:off x="8922995" y="5032567"/>
            <a:ext cx="1235075" cy="1235075"/>
          </a:xfrm>
          <a:prstGeom prst="ellipse">
            <a:avLst/>
          </a:prstGeom>
          <a:solidFill>
            <a:srgbClr val="FBE921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04553" y="642692"/>
            <a:ext cx="469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89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53488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61" y="710277"/>
            <a:ext cx="611800" cy="611800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244919" y="618722"/>
            <a:ext cx="10500237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chemeClr val="accent5"/>
                </a:solidFill>
              </a:rPr>
              <a:t>Welches Brettspiel gilt als populärstes Gesellschaftsspiel Deutschlands? </a:t>
            </a:r>
            <a:br>
              <a:rPr lang="de-DE" sz="2000" b="1" dirty="0">
                <a:solidFill>
                  <a:schemeClr val="accent5"/>
                </a:solidFill>
              </a:rPr>
            </a:br>
            <a:r>
              <a:rPr lang="de-DE" sz="2000" b="1" dirty="0" err="1" smtClean="0"/>
              <a:t>Jaka</a:t>
            </a:r>
            <a:r>
              <a:rPr lang="de-DE" sz="2000" b="1" dirty="0" smtClean="0"/>
              <a:t> </a:t>
            </a:r>
            <a:r>
              <a:rPr lang="de-DE" sz="2000" b="1" dirty="0" err="1"/>
              <a:t>gra</a:t>
            </a:r>
            <a:r>
              <a:rPr lang="de-DE" sz="2000" b="1" dirty="0"/>
              <a:t> </a:t>
            </a:r>
            <a:r>
              <a:rPr lang="de-DE" sz="2000" b="1" dirty="0" err="1"/>
              <a:t>planszowa</a:t>
            </a:r>
            <a:r>
              <a:rPr lang="de-DE" sz="2000" b="1" dirty="0"/>
              <a:t> </a:t>
            </a:r>
            <a:r>
              <a:rPr lang="de-DE" sz="2000" b="1" dirty="0" err="1"/>
              <a:t>uchodzi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najpopularniejszą</a:t>
            </a:r>
            <a:r>
              <a:rPr lang="de-DE" sz="2000" b="1" dirty="0"/>
              <a:t> w </a:t>
            </a:r>
            <a:r>
              <a:rPr lang="de-DE" sz="2000" b="1" dirty="0" err="1"/>
              <a:t>Niemczech</a:t>
            </a:r>
            <a:r>
              <a:rPr lang="de-DE" sz="2000" b="1" dirty="0"/>
              <a:t>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12826" y="2270058"/>
            <a:ext cx="4020441" cy="2829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Mensch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ärgere dich nicht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Chińczyk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Monopoly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Monopol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Carcassonne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812826" y="4059122"/>
            <a:ext cx="4494972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81" y="1652155"/>
            <a:ext cx="6248991" cy="4139957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5210567" y="1696767"/>
            <a:ext cx="1952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bg1"/>
                </a:solidFill>
              </a:rPr>
              <a:t>Fot. DPJW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1935741" y="480790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916565" y="481195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921803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925267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930686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927041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932279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927041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932279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932278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932278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932278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923078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932278" y="48124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922970" y="481351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930504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80409" y="830190"/>
            <a:ext cx="845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90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1785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510145" y="529794"/>
            <a:ext cx="9362071" cy="144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reitet in der Quadriga auf dem Brandenburger Tor, einem der Wahrzeichen Berlins?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Kto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galopuje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kwadrydze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Bramie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Brandenburskiej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ym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symboli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Berlina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de-DE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2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7492019" y="2178097"/>
            <a:ext cx="4367032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die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römische Siegesgöttin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Victoria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Wiktor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rzymska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bogini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zwycięstwa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Kaiser Karl der Große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cesarz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Karol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Wielki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Willy Brandt, Wegbereiter der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deutschen Einheit 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Willi Brandt,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który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utorował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drogę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do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zjednoczenia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8" y="1925458"/>
            <a:ext cx="6515101" cy="4350651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644491" y="1944428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/>
              <a:t>Fot. </a:t>
            </a:r>
            <a:r>
              <a:rPr lang="de-DE" sz="1100" i="1" dirty="0" smtClean="0"/>
              <a:t>dam.germany.travel</a:t>
            </a:r>
            <a:endParaRPr lang="de-DE" sz="1100" i="1" dirty="0"/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10621114" y="5430646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0626352" y="5430645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0631590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635054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640473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0636828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642066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0636828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0642066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642065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0642065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642065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0632865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0642065" y="5431143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632757" y="5432205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640291" y="5429148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82415" y="820451"/>
            <a:ext cx="516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91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7113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6" y="874936"/>
            <a:ext cx="623168" cy="623168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244919" y="618722"/>
            <a:ext cx="10500237" cy="140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chemeClr val="accent5"/>
                </a:solidFill>
              </a:rPr>
              <a:t>In </a:t>
            </a:r>
            <a:r>
              <a:rPr lang="de-DE" sz="2000" b="1" dirty="0">
                <a:solidFill>
                  <a:schemeClr val="accent5"/>
                </a:solidFill>
              </a:rPr>
              <a:t>der Verfassung von welchem Bundesland sind gute partnerschaftliche Beziehungen zu Polen ausdrücklich als Ziel genannt? </a:t>
            </a:r>
            <a:r>
              <a:rPr lang="de-DE" sz="2000" b="1" dirty="0" smtClean="0">
                <a:solidFill>
                  <a:schemeClr val="accent5"/>
                </a:solidFill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</a:rPr>
            </a:br>
            <a:r>
              <a:rPr lang="de-DE" sz="2000" b="1" dirty="0" smtClean="0"/>
              <a:t>W </a:t>
            </a:r>
            <a:r>
              <a:rPr lang="de-DE" sz="2000" b="1" dirty="0" err="1"/>
              <a:t>konstytucji</a:t>
            </a:r>
            <a:r>
              <a:rPr lang="de-DE" sz="2000" b="1" dirty="0"/>
              <a:t> </a:t>
            </a:r>
            <a:r>
              <a:rPr lang="de-DE" sz="2000" b="1" dirty="0" err="1"/>
              <a:t>którego</a:t>
            </a:r>
            <a:r>
              <a:rPr lang="de-DE" sz="2000" b="1" dirty="0"/>
              <a:t> </a:t>
            </a:r>
            <a:r>
              <a:rPr lang="de-DE" sz="2000" b="1" dirty="0" err="1" smtClean="0"/>
              <a:t>kraj</a:t>
            </a:r>
            <a:r>
              <a:rPr lang="pl-PL" sz="2000" b="1" dirty="0" smtClean="0"/>
              <a:t>u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związkow</a:t>
            </a:r>
            <a:r>
              <a:rPr lang="pl-PL" sz="2000" b="1" dirty="0" smtClean="0"/>
              <a:t>ego</a:t>
            </a:r>
            <a:r>
              <a:rPr lang="de-DE" sz="2000" b="1" dirty="0" smtClean="0"/>
              <a:t> </a:t>
            </a:r>
            <a:r>
              <a:rPr lang="de-DE" sz="2000" b="1" dirty="0" err="1"/>
              <a:t>jako</a:t>
            </a:r>
            <a:r>
              <a:rPr lang="de-DE" sz="2000" b="1" dirty="0"/>
              <a:t> jeden z </a:t>
            </a:r>
            <a:r>
              <a:rPr lang="de-DE" sz="2000" b="1" dirty="0" err="1"/>
              <a:t>celów</a:t>
            </a:r>
            <a:r>
              <a:rPr lang="de-DE" sz="2000" b="1" dirty="0"/>
              <a:t> </a:t>
            </a:r>
            <a:r>
              <a:rPr lang="de-DE" sz="2000" b="1" dirty="0" err="1"/>
              <a:t>zapisano</a:t>
            </a:r>
            <a:r>
              <a:rPr lang="de-DE" sz="2000" b="1" dirty="0"/>
              <a:t> </a:t>
            </a:r>
            <a:r>
              <a:rPr lang="de-DE" sz="2000" b="1" dirty="0" err="1"/>
              <a:t>dobrosąsiedzkie</a:t>
            </a:r>
            <a:r>
              <a:rPr lang="de-DE" sz="2000" b="1" dirty="0"/>
              <a:t> </a:t>
            </a:r>
            <a:r>
              <a:rPr lang="de-DE" sz="2000" b="1" dirty="0" err="1"/>
              <a:t>relacje</a:t>
            </a:r>
            <a:r>
              <a:rPr lang="de-DE" sz="2000" b="1" dirty="0"/>
              <a:t> 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de-DE" sz="2000" b="1" dirty="0" smtClean="0"/>
              <a:t>z </a:t>
            </a:r>
            <a:r>
              <a:rPr lang="de-DE" sz="2000" b="1" dirty="0" err="1" smtClean="0"/>
              <a:t>Polską</a:t>
            </a:r>
            <a:r>
              <a:rPr lang="de-DE" sz="2000" b="1" dirty="0" smtClean="0"/>
              <a:t>?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1600453" y="2467848"/>
            <a:ext cx="2143412" cy="2335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Brandenburg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Brandenburgia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Berlin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Sachsen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Saksonia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618" y="1784412"/>
            <a:ext cx="6038643" cy="4025762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8457190" y="1784412"/>
            <a:ext cx="32879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bg1"/>
                </a:solidFill>
              </a:rPr>
              <a:t>Fot. </a:t>
            </a:r>
            <a:r>
              <a:rPr lang="de-DE" sz="1000" i="1" dirty="0" err="1" smtClean="0">
                <a:solidFill>
                  <a:schemeClr val="bg1"/>
                </a:solidFill>
              </a:rPr>
              <a:t>Instagram:OTOGRAFIN_Grundgesetz</a:t>
            </a:r>
            <a:r>
              <a:rPr lang="de-DE" sz="1000" i="1" dirty="0" smtClean="0">
                <a:solidFill>
                  <a:schemeClr val="bg1"/>
                </a:solidFill>
              </a:rPr>
              <a:t> / Pixabay.com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24" name="Oval 18"/>
          <p:cNvSpPr>
            <a:spLocks noChangeArrowheads="1"/>
          </p:cNvSpPr>
          <p:nvPr/>
        </p:nvSpPr>
        <p:spPr bwMode="auto">
          <a:xfrm>
            <a:off x="1935741" y="4807908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916565" y="481195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921803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925267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930686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927041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932279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927041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932279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932278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932278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932278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923078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932278" y="4812457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922970" y="4813519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930504" y="481046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09092" y="986465"/>
            <a:ext cx="871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92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415681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23058" y="478845"/>
            <a:ext cx="109728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solidFill>
                  <a:schemeClr val="accent5"/>
                </a:solidFill>
              </a:rPr>
              <a:t>Wie </a:t>
            </a:r>
            <a:r>
              <a:rPr lang="pl-PL" sz="2000" b="1" dirty="0">
                <a:solidFill>
                  <a:schemeClr val="accent5"/>
                </a:solidFill>
              </a:rPr>
              <a:t>heißt die zweitgrößte Insel Deutschlands, von der ein Teil auf polnischem Staatsgebiet liegt?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pl-PL" sz="2000" b="1" dirty="0" smtClean="0"/>
              <a:t> </a:t>
            </a:r>
            <a:r>
              <a:rPr lang="pl-PL" sz="2000" b="1" dirty="0"/>
              <a:t>Jak się nazywa druga co do wielkości wyspa w Niemczech, której część leży na terytorium Polski? </a:t>
            </a:r>
            <a:endParaRPr lang="de-DE" sz="2000" b="1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" y="558814"/>
            <a:ext cx="704117" cy="70411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8671600" y="2028075"/>
            <a:ext cx="2642275" cy="315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Usedom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Uznam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Wollin</a:t>
            </a:r>
            <a:r>
              <a:rPr lang="it-IT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it-IT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Wolin</a:t>
            </a:r>
            <a:endParaRPr lang="it-IT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lnSpc>
                <a:spcPct val="107000"/>
              </a:lnSpc>
              <a:buFont typeface="+mj-lt"/>
              <a:buAutoNum type="alphaLcParenR"/>
            </a:pPr>
            <a:endParaRPr lang="it-IT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Rügen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Rugia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6" y="1381260"/>
            <a:ext cx="6681275" cy="4452444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5759911" y="5547382"/>
            <a:ext cx="12990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</a:rPr>
              <a:t>Fot</a:t>
            </a:r>
            <a:r>
              <a:rPr lang="de-DE" sz="1100" i="1" dirty="0">
                <a:solidFill>
                  <a:schemeClr val="bg1"/>
                </a:solidFill>
              </a:rPr>
              <a:t>. </a:t>
            </a:r>
            <a:r>
              <a:rPr lang="de-DE" sz="1100" i="1" dirty="0" smtClean="0">
                <a:solidFill>
                  <a:schemeClr val="bg1"/>
                </a:solidFill>
              </a:rPr>
              <a:t>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38" name="Oval 18"/>
          <p:cNvSpPr>
            <a:spLocks noChangeArrowheads="1"/>
          </p:cNvSpPr>
          <p:nvPr/>
        </p:nvSpPr>
        <p:spPr bwMode="auto">
          <a:xfrm>
            <a:off x="9368610" y="4930722"/>
            <a:ext cx="1276135" cy="12333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39" name="Oval 19"/>
          <p:cNvSpPr>
            <a:spLocks noChangeArrowheads="1"/>
          </p:cNvSpPr>
          <p:nvPr/>
        </p:nvSpPr>
        <p:spPr bwMode="auto">
          <a:xfrm>
            <a:off x="9354671" y="495373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0" name="Oval 20"/>
          <p:cNvSpPr>
            <a:spLocks noChangeArrowheads="1"/>
          </p:cNvSpPr>
          <p:nvPr/>
        </p:nvSpPr>
        <p:spPr bwMode="auto">
          <a:xfrm>
            <a:off x="9359909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1" name="Oval 21"/>
          <p:cNvSpPr>
            <a:spLocks noChangeArrowheads="1"/>
          </p:cNvSpPr>
          <p:nvPr/>
        </p:nvSpPr>
        <p:spPr bwMode="auto">
          <a:xfrm>
            <a:off x="9363373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2" name="Oval 22"/>
          <p:cNvSpPr>
            <a:spLocks noChangeArrowheads="1"/>
          </p:cNvSpPr>
          <p:nvPr/>
        </p:nvSpPr>
        <p:spPr bwMode="auto">
          <a:xfrm>
            <a:off x="9368792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3" name="Oval 23"/>
          <p:cNvSpPr>
            <a:spLocks noChangeArrowheads="1"/>
          </p:cNvSpPr>
          <p:nvPr/>
        </p:nvSpPr>
        <p:spPr bwMode="auto">
          <a:xfrm>
            <a:off x="9365147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4" name="Oval 24"/>
          <p:cNvSpPr>
            <a:spLocks noChangeArrowheads="1"/>
          </p:cNvSpPr>
          <p:nvPr/>
        </p:nvSpPr>
        <p:spPr bwMode="auto">
          <a:xfrm>
            <a:off x="9370385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5" name="Oval 25"/>
          <p:cNvSpPr>
            <a:spLocks noChangeArrowheads="1"/>
          </p:cNvSpPr>
          <p:nvPr/>
        </p:nvSpPr>
        <p:spPr bwMode="auto">
          <a:xfrm>
            <a:off x="9365147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6" name="Oval 26"/>
          <p:cNvSpPr>
            <a:spLocks noChangeArrowheads="1"/>
          </p:cNvSpPr>
          <p:nvPr/>
        </p:nvSpPr>
        <p:spPr bwMode="auto">
          <a:xfrm>
            <a:off x="9370385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47" name="Oval 27"/>
          <p:cNvSpPr>
            <a:spLocks noChangeArrowheads="1"/>
          </p:cNvSpPr>
          <p:nvPr/>
        </p:nvSpPr>
        <p:spPr bwMode="auto">
          <a:xfrm>
            <a:off x="9370384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48" name="Oval 28"/>
          <p:cNvSpPr>
            <a:spLocks noChangeArrowheads="1"/>
          </p:cNvSpPr>
          <p:nvPr/>
        </p:nvSpPr>
        <p:spPr bwMode="auto">
          <a:xfrm>
            <a:off x="9370384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49" name="Oval 29"/>
          <p:cNvSpPr>
            <a:spLocks noChangeArrowheads="1"/>
          </p:cNvSpPr>
          <p:nvPr/>
        </p:nvSpPr>
        <p:spPr bwMode="auto">
          <a:xfrm>
            <a:off x="9370384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0" name="Oval 30"/>
          <p:cNvSpPr>
            <a:spLocks noChangeArrowheads="1"/>
          </p:cNvSpPr>
          <p:nvPr/>
        </p:nvSpPr>
        <p:spPr bwMode="auto">
          <a:xfrm>
            <a:off x="9361184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1" name="Oval 31"/>
          <p:cNvSpPr>
            <a:spLocks noChangeArrowheads="1"/>
          </p:cNvSpPr>
          <p:nvPr/>
        </p:nvSpPr>
        <p:spPr bwMode="auto">
          <a:xfrm>
            <a:off x="9370384" y="4954232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2" name="Oval 32"/>
          <p:cNvSpPr>
            <a:spLocks noChangeArrowheads="1"/>
          </p:cNvSpPr>
          <p:nvPr/>
        </p:nvSpPr>
        <p:spPr bwMode="auto">
          <a:xfrm>
            <a:off x="9361076" y="4955294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3" name="Oval 33"/>
          <p:cNvSpPr>
            <a:spLocks noChangeArrowheads="1"/>
          </p:cNvSpPr>
          <p:nvPr/>
        </p:nvSpPr>
        <p:spPr bwMode="auto">
          <a:xfrm>
            <a:off x="9368610" y="4952237"/>
            <a:ext cx="1276135" cy="121220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55315" y="721931"/>
            <a:ext cx="716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93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48829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1" y="684661"/>
            <a:ext cx="671691" cy="671691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510145" y="529794"/>
            <a:ext cx="9362071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zwei deutschen Städte haben im Sommer die meisten Sonnentage? </a:t>
            </a:r>
            <a:endParaRPr lang="de-DE" sz="2000" b="1" dirty="0" smtClean="0">
              <a:solidFill>
                <a:schemeClr val="accent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Które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dwa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niemieckie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mają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lecie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najwięcej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słonecznych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dni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8160771" y="2540143"/>
            <a:ext cx="4367032" cy="3488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Cottbus und Dresden 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Chociebuż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Drezno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Hamburg und Bremen  </a:t>
            </a:r>
            <a:b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Hamburg i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Brema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München und Freiburg 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Monachium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Fryburg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0" y="1683978"/>
            <a:ext cx="6816441" cy="4544293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644490" y="1683979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dam.germany.travel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6" name="Oval 18"/>
          <p:cNvSpPr>
            <a:spLocks noChangeArrowheads="1"/>
          </p:cNvSpPr>
          <p:nvPr/>
        </p:nvSpPr>
        <p:spPr bwMode="auto">
          <a:xfrm>
            <a:off x="10589941" y="5441037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7" name="Oval 19"/>
          <p:cNvSpPr>
            <a:spLocks noChangeArrowheads="1"/>
          </p:cNvSpPr>
          <p:nvPr/>
        </p:nvSpPr>
        <p:spPr bwMode="auto">
          <a:xfrm>
            <a:off x="10595179" y="5441036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8" name="Oval 20"/>
          <p:cNvSpPr>
            <a:spLocks noChangeArrowheads="1"/>
          </p:cNvSpPr>
          <p:nvPr/>
        </p:nvSpPr>
        <p:spPr bwMode="auto">
          <a:xfrm>
            <a:off x="10600417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9" name="Oval 21"/>
          <p:cNvSpPr>
            <a:spLocks noChangeArrowheads="1"/>
          </p:cNvSpPr>
          <p:nvPr/>
        </p:nvSpPr>
        <p:spPr bwMode="auto">
          <a:xfrm>
            <a:off x="10603881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30" name="Oval 22"/>
          <p:cNvSpPr>
            <a:spLocks noChangeArrowheads="1"/>
          </p:cNvSpPr>
          <p:nvPr/>
        </p:nvSpPr>
        <p:spPr bwMode="auto">
          <a:xfrm>
            <a:off x="10609300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10605655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2" name="Oval 24"/>
          <p:cNvSpPr>
            <a:spLocks noChangeArrowheads="1"/>
          </p:cNvSpPr>
          <p:nvPr/>
        </p:nvSpPr>
        <p:spPr bwMode="auto">
          <a:xfrm>
            <a:off x="10610893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3" name="Oval 25"/>
          <p:cNvSpPr>
            <a:spLocks noChangeArrowheads="1"/>
          </p:cNvSpPr>
          <p:nvPr/>
        </p:nvSpPr>
        <p:spPr bwMode="auto">
          <a:xfrm>
            <a:off x="10605655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4" name="Oval 26"/>
          <p:cNvSpPr>
            <a:spLocks noChangeArrowheads="1"/>
          </p:cNvSpPr>
          <p:nvPr/>
        </p:nvSpPr>
        <p:spPr bwMode="auto">
          <a:xfrm>
            <a:off x="10610893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5" name="Oval 27"/>
          <p:cNvSpPr>
            <a:spLocks noChangeArrowheads="1"/>
          </p:cNvSpPr>
          <p:nvPr/>
        </p:nvSpPr>
        <p:spPr bwMode="auto">
          <a:xfrm>
            <a:off x="10610892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6" name="Oval 28"/>
          <p:cNvSpPr>
            <a:spLocks noChangeArrowheads="1"/>
          </p:cNvSpPr>
          <p:nvPr/>
        </p:nvSpPr>
        <p:spPr bwMode="auto">
          <a:xfrm>
            <a:off x="10610892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7" name="Oval 29"/>
          <p:cNvSpPr>
            <a:spLocks noChangeArrowheads="1"/>
          </p:cNvSpPr>
          <p:nvPr/>
        </p:nvSpPr>
        <p:spPr bwMode="auto">
          <a:xfrm>
            <a:off x="10610892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8" name="Oval 30"/>
          <p:cNvSpPr>
            <a:spLocks noChangeArrowheads="1"/>
          </p:cNvSpPr>
          <p:nvPr/>
        </p:nvSpPr>
        <p:spPr bwMode="auto">
          <a:xfrm>
            <a:off x="10601692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9" name="Oval 31"/>
          <p:cNvSpPr>
            <a:spLocks noChangeArrowheads="1"/>
          </p:cNvSpPr>
          <p:nvPr/>
        </p:nvSpPr>
        <p:spPr bwMode="auto">
          <a:xfrm>
            <a:off x="10610892" y="5441534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40" name="Oval 32"/>
          <p:cNvSpPr>
            <a:spLocks noChangeArrowheads="1"/>
          </p:cNvSpPr>
          <p:nvPr/>
        </p:nvSpPr>
        <p:spPr bwMode="auto">
          <a:xfrm>
            <a:off x="10601584" y="5442596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1" name="Oval 33"/>
          <p:cNvSpPr>
            <a:spLocks noChangeArrowheads="1"/>
          </p:cNvSpPr>
          <p:nvPr/>
        </p:nvSpPr>
        <p:spPr bwMode="auto">
          <a:xfrm>
            <a:off x="10609118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28535" y="829797"/>
            <a:ext cx="1175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94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55050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6" y="505411"/>
            <a:ext cx="567867" cy="56786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118577" y="385888"/>
            <a:ext cx="10058401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Wie </a:t>
            </a:r>
            <a:r>
              <a:rPr lang="pl-PL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heißt die offizielle Residenz des Bundespräsidenten 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nazywa się oficjalna rezydencja prezydenta Republiki Federalnej Niemiec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325556" y="2119958"/>
            <a:ext cx="4056935" cy="3323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Schloss </a:t>
            </a:r>
            <a:r>
              <a:rPr lang="de-DE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Cecilienhof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Pałac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Cecilienhof</a:t>
            </a: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Schloss Belvedere 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Pałac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Belweder</a:t>
            </a:r>
            <a:endParaRPr lang="de-DE" sz="2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Schloss Bellevue 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Pałac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Bellevue</a:t>
            </a:r>
            <a:endParaRPr lang="de-D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2037341" y="4993557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2023402" y="5016568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2028640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2032104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037523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2033878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2039116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2033878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2039116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2039115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2039115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2039115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2029915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2039115" y="501706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2029807" y="5018128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2037341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91" y="1197267"/>
            <a:ext cx="6140725" cy="460554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03584" y="5443432"/>
            <a:ext cx="45897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de-DE" sz="1100" i="1" dirty="0" smtClean="0">
                <a:solidFill>
                  <a:schemeClr val="bg1"/>
                </a:solidFill>
              </a:rPr>
              <a:t>Dr</a:t>
            </a:r>
            <a:r>
              <a:rPr lang="de-DE" sz="1100" i="1" dirty="0">
                <a:solidFill>
                  <a:schemeClr val="bg1"/>
                </a:solidFill>
              </a:rPr>
              <a:t>. Horst-Dieter Donat </a:t>
            </a:r>
            <a:r>
              <a:rPr lang="de-DE" sz="1100" i="1" dirty="0" smtClean="0">
                <a:solidFill>
                  <a:schemeClr val="bg1"/>
                </a:solidFill>
              </a:rPr>
              <a:t>/ pixabay.com</a:t>
            </a:r>
            <a:endParaRPr lang="de-DE" sz="1100" i="1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30357" y="589289"/>
            <a:ext cx="1004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95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281800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93" y="710277"/>
            <a:ext cx="567867" cy="567867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244919" y="618722"/>
            <a:ext cx="10500237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2000" b="1" dirty="0" smtClean="0">
                <a:solidFill>
                  <a:schemeClr val="accent5"/>
                </a:solidFill>
              </a:rPr>
              <a:t>Was </a:t>
            </a:r>
            <a:r>
              <a:rPr lang="de-DE" sz="2000" b="1" dirty="0">
                <a:solidFill>
                  <a:schemeClr val="accent5"/>
                </a:solidFill>
              </a:rPr>
              <a:t>ist, gemessen an der Zuschauerzahl, der erfolgreichste deutsche Film aller Zeiten? </a:t>
            </a:r>
            <a:br>
              <a:rPr lang="de-DE" sz="2000" b="1" dirty="0">
                <a:solidFill>
                  <a:schemeClr val="accent5"/>
                </a:solidFill>
              </a:rPr>
            </a:br>
            <a:r>
              <a:rPr lang="de-DE" sz="2000" b="1" dirty="0" err="1" smtClean="0"/>
              <a:t>Który</a:t>
            </a:r>
            <a:r>
              <a:rPr lang="de-DE" sz="2000" b="1" dirty="0" smtClean="0"/>
              <a:t> </a:t>
            </a:r>
            <a:r>
              <a:rPr lang="de-DE" sz="2000" b="1" dirty="0" err="1"/>
              <a:t>niemiecki</a:t>
            </a:r>
            <a:r>
              <a:rPr lang="de-DE" sz="2000" b="1" dirty="0"/>
              <a:t> film </a:t>
            </a:r>
            <a:r>
              <a:rPr lang="de-DE" sz="2000" b="1" dirty="0" err="1"/>
              <a:t>jest</a:t>
            </a:r>
            <a:r>
              <a:rPr lang="de-DE" sz="2000" b="1" dirty="0"/>
              <a:t> </a:t>
            </a:r>
            <a:r>
              <a:rPr lang="de-DE" sz="2000" b="1" dirty="0" err="1"/>
              <a:t>najpopularniejszym</a:t>
            </a:r>
            <a:r>
              <a:rPr lang="de-DE" sz="2000" b="1" dirty="0"/>
              <a:t> </a:t>
            </a:r>
            <a:r>
              <a:rPr lang="de-DE" sz="2000" b="1" dirty="0" err="1"/>
              <a:t>filmem</a:t>
            </a:r>
            <a:r>
              <a:rPr lang="de-DE" sz="2000" b="1" dirty="0"/>
              <a:t> </a:t>
            </a:r>
            <a:r>
              <a:rPr lang="de-DE" sz="2000" b="1" dirty="0" err="1"/>
              <a:t>wszechczasów</a:t>
            </a:r>
            <a:r>
              <a:rPr lang="de-DE" sz="2000" b="1" dirty="0"/>
              <a:t> </a:t>
            </a:r>
            <a:r>
              <a:rPr lang="de-DE" sz="2000" b="1" dirty="0" err="1"/>
              <a:t>pod</a:t>
            </a:r>
            <a:r>
              <a:rPr lang="de-DE" sz="2000" b="1" dirty="0"/>
              <a:t> </a:t>
            </a:r>
            <a:r>
              <a:rPr lang="de-DE" sz="2000" b="1" dirty="0" err="1"/>
              <a:t>względem</a:t>
            </a:r>
            <a:r>
              <a:rPr lang="de-DE" sz="2000" b="1" dirty="0"/>
              <a:t> </a:t>
            </a:r>
            <a:r>
              <a:rPr lang="de-DE" sz="2000" b="1" dirty="0" err="1"/>
              <a:t>liczby</a:t>
            </a:r>
            <a:r>
              <a:rPr lang="de-DE" sz="2000" b="1" dirty="0"/>
              <a:t> </a:t>
            </a:r>
            <a:r>
              <a:rPr lang="de-DE" sz="2000" b="1" dirty="0" err="1" smtClean="0"/>
              <a:t>widzów</a:t>
            </a:r>
            <a:r>
              <a:rPr lang="de-DE" sz="2000" b="1" dirty="0" smtClean="0"/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706294" y="1759929"/>
            <a:ext cx="4868883" cy="4311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die 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Westernkomödie „Der Schuh des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Manitu</a:t>
            </a: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(2001) /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parodia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filmów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Dzikim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Zachodzie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„But Manitu” (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2001)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der Thriller „Das Parfum – Die Geschichte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eines Mörders“ (2006)  </a:t>
            </a: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thriller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Pachnidło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(2006</a:t>
            </a:r>
            <a:r>
              <a:rPr lang="de-DE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die Komödie „(T)Raumschiff </a:t>
            </a:r>
            <a:r>
              <a:rPr lang="de-DE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Surprise</a:t>
            </a: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Periode 1“ (2004) /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komedia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Gwiezdne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jaja: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Część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 –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Zemsta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światów</a:t>
            </a:r>
            <a:r>
              <a:rPr lang="de-DE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(2004)</a:t>
            </a: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77" y="1608491"/>
            <a:ext cx="6108754" cy="4069321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9792958" y="5431591"/>
            <a:ext cx="19521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i="1" dirty="0" smtClean="0">
                <a:solidFill>
                  <a:schemeClr val="bg1"/>
                </a:solidFill>
              </a:rPr>
              <a:t>Fot</a:t>
            </a:r>
            <a:r>
              <a:rPr lang="de-DE" sz="1000" i="1" dirty="0">
                <a:solidFill>
                  <a:schemeClr val="bg1"/>
                </a:solidFill>
              </a:rPr>
              <a:t>. </a:t>
            </a:r>
            <a:r>
              <a:rPr lang="de-DE" sz="1000" i="1" dirty="0" smtClean="0">
                <a:solidFill>
                  <a:schemeClr val="bg1"/>
                </a:solidFill>
              </a:rPr>
              <a:t>Alfred Derks</a:t>
            </a:r>
            <a:r>
              <a:rPr lang="pl-PL" sz="1000" i="1" dirty="0" smtClean="0">
                <a:solidFill>
                  <a:schemeClr val="bg1"/>
                </a:solidFill>
              </a:rPr>
              <a:t> </a:t>
            </a:r>
            <a:r>
              <a:rPr lang="de-DE" sz="1000" i="1" dirty="0" smtClean="0">
                <a:solidFill>
                  <a:schemeClr val="bg1"/>
                </a:solidFill>
              </a:rPr>
              <a:t>/ pixabay.com</a:t>
            </a:r>
            <a:endParaRPr lang="de-DE" sz="1000" i="1" dirty="0">
              <a:solidFill>
                <a:schemeClr val="bg1"/>
              </a:solidFill>
            </a:endParaRPr>
          </a:p>
        </p:txBody>
      </p:sp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2134909" y="5315522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42" name="Oval 19"/>
          <p:cNvSpPr>
            <a:spLocks noChangeArrowheads="1"/>
          </p:cNvSpPr>
          <p:nvPr/>
        </p:nvSpPr>
        <p:spPr bwMode="auto">
          <a:xfrm>
            <a:off x="2115733" y="531957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43" name="Oval 20"/>
          <p:cNvSpPr>
            <a:spLocks noChangeArrowheads="1"/>
          </p:cNvSpPr>
          <p:nvPr/>
        </p:nvSpPr>
        <p:spPr bwMode="auto">
          <a:xfrm>
            <a:off x="2120971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44" name="Oval 21"/>
          <p:cNvSpPr>
            <a:spLocks noChangeArrowheads="1"/>
          </p:cNvSpPr>
          <p:nvPr/>
        </p:nvSpPr>
        <p:spPr bwMode="auto">
          <a:xfrm>
            <a:off x="2124435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45" name="Oval 22"/>
          <p:cNvSpPr>
            <a:spLocks noChangeArrowheads="1"/>
          </p:cNvSpPr>
          <p:nvPr/>
        </p:nvSpPr>
        <p:spPr bwMode="auto">
          <a:xfrm>
            <a:off x="2129854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46" name="Oval 23"/>
          <p:cNvSpPr>
            <a:spLocks noChangeArrowheads="1"/>
          </p:cNvSpPr>
          <p:nvPr/>
        </p:nvSpPr>
        <p:spPr bwMode="auto">
          <a:xfrm>
            <a:off x="2126209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47" name="Oval 24"/>
          <p:cNvSpPr>
            <a:spLocks noChangeArrowheads="1"/>
          </p:cNvSpPr>
          <p:nvPr/>
        </p:nvSpPr>
        <p:spPr bwMode="auto">
          <a:xfrm>
            <a:off x="2131447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48" name="Oval 25"/>
          <p:cNvSpPr>
            <a:spLocks noChangeArrowheads="1"/>
          </p:cNvSpPr>
          <p:nvPr/>
        </p:nvSpPr>
        <p:spPr bwMode="auto">
          <a:xfrm>
            <a:off x="2126209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49" name="Oval 26"/>
          <p:cNvSpPr>
            <a:spLocks noChangeArrowheads="1"/>
          </p:cNvSpPr>
          <p:nvPr/>
        </p:nvSpPr>
        <p:spPr bwMode="auto">
          <a:xfrm>
            <a:off x="2131447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50" name="Oval 27"/>
          <p:cNvSpPr>
            <a:spLocks noChangeArrowheads="1"/>
          </p:cNvSpPr>
          <p:nvPr/>
        </p:nvSpPr>
        <p:spPr bwMode="auto">
          <a:xfrm>
            <a:off x="2131446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51" name="Oval 28"/>
          <p:cNvSpPr>
            <a:spLocks noChangeArrowheads="1"/>
          </p:cNvSpPr>
          <p:nvPr/>
        </p:nvSpPr>
        <p:spPr bwMode="auto">
          <a:xfrm>
            <a:off x="2131446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52" name="Oval 29"/>
          <p:cNvSpPr>
            <a:spLocks noChangeArrowheads="1"/>
          </p:cNvSpPr>
          <p:nvPr/>
        </p:nvSpPr>
        <p:spPr bwMode="auto">
          <a:xfrm>
            <a:off x="2131446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53" name="Oval 30"/>
          <p:cNvSpPr>
            <a:spLocks noChangeArrowheads="1"/>
          </p:cNvSpPr>
          <p:nvPr/>
        </p:nvSpPr>
        <p:spPr bwMode="auto">
          <a:xfrm>
            <a:off x="2122246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54" name="Oval 31"/>
          <p:cNvSpPr>
            <a:spLocks noChangeArrowheads="1"/>
          </p:cNvSpPr>
          <p:nvPr/>
        </p:nvSpPr>
        <p:spPr bwMode="auto">
          <a:xfrm>
            <a:off x="2131446" y="5320071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55" name="Oval 32"/>
          <p:cNvSpPr>
            <a:spLocks noChangeArrowheads="1"/>
          </p:cNvSpPr>
          <p:nvPr/>
        </p:nvSpPr>
        <p:spPr bwMode="auto">
          <a:xfrm>
            <a:off x="2122138" y="5321133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56" name="Oval 33"/>
          <p:cNvSpPr>
            <a:spLocks noChangeArrowheads="1"/>
          </p:cNvSpPr>
          <p:nvPr/>
        </p:nvSpPr>
        <p:spPr bwMode="auto">
          <a:xfrm>
            <a:off x="2129672" y="5318076"/>
            <a:ext cx="1235075" cy="1235075"/>
          </a:xfrm>
          <a:prstGeom prst="ellipse">
            <a:avLst/>
          </a:prstGeom>
          <a:solidFill>
            <a:srgbClr val="EE6A69"/>
          </a:solidFill>
          <a:ln w="57150">
            <a:solidFill>
              <a:srgbClr val="FBDAD9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582464" y="794154"/>
            <a:ext cx="80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96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90384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77" y="652328"/>
            <a:ext cx="713802" cy="713802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399309" y="619997"/>
            <a:ext cx="9362071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Stadt in Deutschland hat höchste Mieten? </a:t>
            </a:r>
            <a:br>
              <a:rPr lang="de-DE" sz="2000" b="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Jakie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miasto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najwyższe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czynsze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najmu</a:t>
            </a:r>
            <a:r>
              <a:rPr 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mieszkań</a:t>
            </a:r>
            <a:r>
              <a:rPr 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de-DE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8956104" y="2503663"/>
            <a:ext cx="2603292" cy="2500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Berlin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1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de-DE" sz="2000" b="1" dirty="0" smtClean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Hamburg</a:t>
            </a:r>
          </a:p>
          <a:p>
            <a:pPr lvl="0">
              <a:lnSpc>
                <a:spcPct val="107000"/>
              </a:lnSpc>
            </a:pPr>
            <a:endParaRPr lang="de-DE" sz="1000" b="1" dirty="0">
              <a:solidFill>
                <a:srgbClr val="4472C4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München </a:t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de-DE" sz="20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Monachium</a:t>
            </a: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de-DE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8" y="1783473"/>
            <a:ext cx="6985367" cy="4664686"/>
          </a:xfrm>
          <a:prstGeom prst="rect">
            <a:avLst/>
          </a:prstGeom>
        </p:spPr>
      </p:pic>
      <p:sp>
        <p:nvSpPr>
          <p:cNvPr id="24" name="Textfeld 23"/>
          <p:cNvSpPr txBox="1"/>
          <p:nvPr/>
        </p:nvSpPr>
        <p:spPr>
          <a:xfrm>
            <a:off x="499018" y="1845351"/>
            <a:ext cx="23829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/>
              <a:t>Fot. </a:t>
            </a:r>
            <a:r>
              <a:rPr lang="de-DE" sz="1100" i="1" dirty="0" smtClean="0"/>
              <a:t>dam.germany.travel</a:t>
            </a:r>
            <a:endParaRPr lang="de-DE" sz="1100" i="1" dirty="0"/>
          </a:p>
        </p:txBody>
      </p:sp>
      <p:sp>
        <p:nvSpPr>
          <p:cNvPr id="25" name="Oval 18"/>
          <p:cNvSpPr>
            <a:spLocks noChangeArrowheads="1"/>
          </p:cNvSpPr>
          <p:nvPr/>
        </p:nvSpPr>
        <p:spPr bwMode="auto">
          <a:xfrm>
            <a:off x="10589941" y="5441037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26" name="Oval 19"/>
          <p:cNvSpPr>
            <a:spLocks noChangeArrowheads="1"/>
          </p:cNvSpPr>
          <p:nvPr/>
        </p:nvSpPr>
        <p:spPr bwMode="auto">
          <a:xfrm>
            <a:off x="10595179" y="5441036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27" name="Oval 20"/>
          <p:cNvSpPr>
            <a:spLocks noChangeArrowheads="1"/>
          </p:cNvSpPr>
          <p:nvPr/>
        </p:nvSpPr>
        <p:spPr bwMode="auto">
          <a:xfrm>
            <a:off x="10600417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28" name="Oval 21"/>
          <p:cNvSpPr>
            <a:spLocks noChangeArrowheads="1"/>
          </p:cNvSpPr>
          <p:nvPr/>
        </p:nvSpPr>
        <p:spPr bwMode="auto">
          <a:xfrm>
            <a:off x="10603881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29" name="Oval 22"/>
          <p:cNvSpPr>
            <a:spLocks noChangeArrowheads="1"/>
          </p:cNvSpPr>
          <p:nvPr/>
        </p:nvSpPr>
        <p:spPr bwMode="auto">
          <a:xfrm>
            <a:off x="10609300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0605655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10610893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32" name="Oval 25"/>
          <p:cNvSpPr>
            <a:spLocks noChangeArrowheads="1"/>
          </p:cNvSpPr>
          <p:nvPr/>
        </p:nvSpPr>
        <p:spPr bwMode="auto">
          <a:xfrm>
            <a:off x="10605655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33" name="Oval 26"/>
          <p:cNvSpPr>
            <a:spLocks noChangeArrowheads="1"/>
          </p:cNvSpPr>
          <p:nvPr/>
        </p:nvSpPr>
        <p:spPr bwMode="auto">
          <a:xfrm>
            <a:off x="10610893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34" name="Oval 27"/>
          <p:cNvSpPr>
            <a:spLocks noChangeArrowheads="1"/>
          </p:cNvSpPr>
          <p:nvPr/>
        </p:nvSpPr>
        <p:spPr bwMode="auto">
          <a:xfrm>
            <a:off x="10610892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35" name="Oval 28"/>
          <p:cNvSpPr>
            <a:spLocks noChangeArrowheads="1"/>
          </p:cNvSpPr>
          <p:nvPr/>
        </p:nvSpPr>
        <p:spPr bwMode="auto">
          <a:xfrm>
            <a:off x="10610892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36" name="Oval 29"/>
          <p:cNvSpPr>
            <a:spLocks noChangeArrowheads="1"/>
          </p:cNvSpPr>
          <p:nvPr/>
        </p:nvSpPr>
        <p:spPr bwMode="auto">
          <a:xfrm>
            <a:off x="10610892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37" name="Oval 30"/>
          <p:cNvSpPr>
            <a:spLocks noChangeArrowheads="1"/>
          </p:cNvSpPr>
          <p:nvPr/>
        </p:nvSpPr>
        <p:spPr bwMode="auto">
          <a:xfrm>
            <a:off x="10601692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38" name="Oval 31"/>
          <p:cNvSpPr>
            <a:spLocks noChangeArrowheads="1"/>
          </p:cNvSpPr>
          <p:nvPr/>
        </p:nvSpPr>
        <p:spPr bwMode="auto">
          <a:xfrm>
            <a:off x="10610892" y="5441534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39" name="Oval 32"/>
          <p:cNvSpPr>
            <a:spLocks noChangeArrowheads="1"/>
          </p:cNvSpPr>
          <p:nvPr/>
        </p:nvSpPr>
        <p:spPr bwMode="auto">
          <a:xfrm>
            <a:off x="10601584" y="5442596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40" name="Oval 33"/>
          <p:cNvSpPr>
            <a:spLocks noChangeArrowheads="1"/>
          </p:cNvSpPr>
          <p:nvPr/>
        </p:nvSpPr>
        <p:spPr bwMode="auto">
          <a:xfrm>
            <a:off x="10609118" y="5439539"/>
            <a:ext cx="1187767" cy="1177476"/>
          </a:xfrm>
          <a:prstGeom prst="ellipse">
            <a:avLst/>
          </a:prstGeom>
          <a:solidFill>
            <a:srgbClr val="66C8E2"/>
          </a:solidFill>
          <a:ln w="57150">
            <a:solidFill>
              <a:srgbClr val="D9F1F8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770507" y="811024"/>
            <a:ext cx="806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97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72340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6" y="434469"/>
            <a:ext cx="653811" cy="653811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1118577" y="385888"/>
            <a:ext cx="1005840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de-DE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elche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Erfindung kommt </a:t>
            </a:r>
            <a:r>
              <a:rPr lang="de-DE" sz="2000" b="1" u="sng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nicht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aus Deutschland? </a:t>
            </a:r>
            <a:b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Kt</a:t>
            </a:r>
            <a:r>
              <a:rPr lang="pl-PL" sz="20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óry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 wynalazków </a:t>
            </a:r>
            <a:r>
              <a:rPr lang="pl-PL" sz="2000" b="1" u="sng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pochodzi z Niemiec?</a:t>
            </a:r>
            <a:endParaRPr lang="pl-PL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2037341" y="4993557"/>
            <a:ext cx="1235075" cy="1256590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15</a:t>
            </a:r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2023402" y="5016568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14</a:t>
            </a:r>
          </a:p>
        </p:txBody>
      </p:sp>
      <p:sp>
        <p:nvSpPr>
          <p:cNvPr id="11" name="Oval 20"/>
          <p:cNvSpPr>
            <a:spLocks noChangeArrowheads="1"/>
          </p:cNvSpPr>
          <p:nvPr/>
        </p:nvSpPr>
        <p:spPr bwMode="auto">
          <a:xfrm>
            <a:off x="2028640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13</a:t>
            </a:r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2032104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12</a:t>
            </a:r>
          </a:p>
        </p:txBody>
      </p:sp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037523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11</a:t>
            </a:r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2033878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10</a:t>
            </a:r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2039116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9</a:t>
            </a:r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2033878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8</a:t>
            </a:r>
          </a:p>
        </p:txBody>
      </p:sp>
      <p:sp>
        <p:nvSpPr>
          <p:cNvPr id="17" name="Oval 26"/>
          <p:cNvSpPr>
            <a:spLocks noChangeArrowheads="1"/>
          </p:cNvSpPr>
          <p:nvPr/>
        </p:nvSpPr>
        <p:spPr bwMode="auto">
          <a:xfrm>
            <a:off x="2039116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7</a:t>
            </a:r>
          </a:p>
        </p:txBody>
      </p:sp>
      <p:sp>
        <p:nvSpPr>
          <p:cNvPr id="18" name="Oval 27"/>
          <p:cNvSpPr>
            <a:spLocks noChangeArrowheads="1"/>
          </p:cNvSpPr>
          <p:nvPr/>
        </p:nvSpPr>
        <p:spPr bwMode="auto">
          <a:xfrm>
            <a:off x="2039115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6</a:t>
            </a:r>
          </a:p>
        </p:txBody>
      </p:sp>
      <p:sp>
        <p:nvSpPr>
          <p:cNvPr id="19" name="Oval 28"/>
          <p:cNvSpPr>
            <a:spLocks noChangeArrowheads="1"/>
          </p:cNvSpPr>
          <p:nvPr/>
        </p:nvSpPr>
        <p:spPr bwMode="auto">
          <a:xfrm>
            <a:off x="2039115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5</a:t>
            </a:r>
          </a:p>
        </p:txBody>
      </p:sp>
      <p:sp>
        <p:nvSpPr>
          <p:cNvPr id="20" name="Oval 29"/>
          <p:cNvSpPr>
            <a:spLocks noChangeArrowheads="1"/>
          </p:cNvSpPr>
          <p:nvPr/>
        </p:nvSpPr>
        <p:spPr bwMode="auto">
          <a:xfrm>
            <a:off x="2039115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/>
              <a:t>4</a:t>
            </a:r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>
            <a:off x="2029915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3</a:t>
            </a:r>
          </a:p>
        </p:txBody>
      </p:sp>
      <p:sp>
        <p:nvSpPr>
          <p:cNvPr id="22" name="Oval 31"/>
          <p:cNvSpPr>
            <a:spLocks noChangeArrowheads="1"/>
          </p:cNvSpPr>
          <p:nvPr/>
        </p:nvSpPr>
        <p:spPr bwMode="auto">
          <a:xfrm>
            <a:off x="2039115" y="5017066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2</a:t>
            </a:r>
          </a:p>
        </p:txBody>
      </p:sp>
      <p:sp>
        <p:nvSpPr>
          <p:cNvPr id="23" name="Oval 32"/>
          <p:cNvSpPr>
            <a:spLocks noChangeArrowheads="1"/>
          </p:cNvSpPr>
          <p:nvPr/>
        </p:nvSpPr>
        <p:spPr bwMode="auto">
          <a:xfrm>
            <a:off x="2029807" y="5018128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 smtClean="0"/>
              <a:t>1</a:t>
            </a:r>
            <a:endParaRPr lang="en-GB" altLang="de-DE" sz="4400" dirty="0"/>
          </a:p>
        </p:txBody>
      </p:sp>
      <p:sp>
        <p:nvSpPr>
          <p:cNvPr id="24" name="Oval 33"/>
          <p:cNvSpPr>
            <a:spLocks noChangeArrowheads="1"/>
          </p:cNvSpPr>
          <p:nvPr/>
        </p:nvSpPr>
        <p:spPr bwMode="auto">
          <a:xfrm>
            <a:off x="2037341" y="5015071"/>
            <a:ext cx="1235075" cy="1235075"/>
          </a:xfrm>
          <a:prstGeom prst="ellipse">
            <a:avLst/>
          </a:prstGeom>
          <a:solidFill>
            <a:schemeClr val="accent2"/>
          </a:solidFill>
          <a:ln w="57150">
            <a:solidFill>
              <a:srgbClr val="FEF7C7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/>
            <a:r>
              <a:rPr lang="en-GB" altLang="de-DE" sz="4400" dirty="0"/>
              <a:t>End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40534" y="561319"/>
            <a:ext cx="502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98</a:t>
            </a:r>
            <a:endParaRPr lang="de-DE" sz="2000" b="1" dirty="0"/>
          </a:p>
        </p:txBody>
      </p:sp>
      <p:sp>
        <p:nvSpPr>
          <p:cNvPr id="6" name="Textfeld 5"/>
          <p:cNvSpPr txBox="1"/>
          <p:nvPr/>
        </p:nvSpPr>
        <p:spPr>
          <a:xfrm>
            <a:off x="6532775" y="1663777"/>
            <a:ext cx="4967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10" y="1484884"/>
            <a:ext cx="10058400" cy="565785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413246" y="4845469"/>
            <a:ext cx="8923311" cy="1574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Aft>
                <a:spcPts val="0"/>
              </a:spcAft>
              <a:buAutoNum type="alphaLcParenR"/>
            </a:pP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b) 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pl-PL" sz="2000" b="1" dirty="0" err="1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ahrrad</a:t>
            </a: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c) </a:t>
            </a:r>
            <a:r>
              <a:rPr lang="pl-PL" sz="2000" b="1" dirty="0" err="1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Hochgeschwindigkeitszug</a:t>
            </a:r>
            <a:r>
              <a:rPr lang="de-DE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pl-PL" sz="2000" b="1" dirty="0" smtClean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komputer		    </a:t>
            </a:r>
            <a:r>
              <a:rPr lang="pl-PL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rower	        </a:t>
            </a:r>
            <a:r>
              <a:rPr lang="pl-PL" sz="2000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ultraszybki </a:t>
            </a:r>
            <a:r>
              <a:rPr lang="pl-PL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pociąg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2000" b="1" dirty="0">
                <a:solidFill>
                  <a:srgbClr val="4472C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de-DE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de-DE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042810" y="4052199"/>
            <a:ext cx="17382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>
                <a:solidFill>
                  <a:schemeClr val="bg1"/>
                </a:solidFill>
              </a:rPr>
              <a:t>Fot. </a:t>
            </a:r>
            <a:r>
              <a:rPr lang="pl-PL" sz="1100" i="1" dirty="0" err="1" smtClean="0">
                <a:solidFill>
                  <a:schemeClr val="bg1"/>
                </a:solidFill>
              </a:rPr>
              <a:t>canva</a:t>
            </a:r>
            <a:r>
              <a:rPr lang="de-DE" sz="1100" i="1" dirty="0" smtClean="0">
                <a:solidFill>
                  <a:schemeClr val="bg1"/>
                </a:solidFill>
              </a:rPr>
              <a:t>.</a:t>
            </a:r>
            <a:r>
              <a:rPr lang="de-DE" sz="1100" i="1" dirty="0" err="1" smtClean="0">
                <a:solidFill>
                  <a:schemeClr val="bg1"/>
                </a:solidFill>
              </a:rPr>
              <a:t>com</a:t>
            </a:r>
            <a:endParaRPr lang="de-DE" sz="11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97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ingel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4559</Words>
  <Application>Microsoft Office PowerPoint</Application>
  <PresentationFormat>Breitbild</PresentationFormat>
  <Paragraphs>2726</Paragraphs>
  <Slides>103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103</vt:i4>
      </vt:variant>
    </vt:vector>
  </HeadingPairs>
  <TitlesOfParts>
    <vt:vector size="111" baseType="lpstr">
      <vt:lpstr>Arial</vt:lpstr>
      <vt:lpstr>Arial Nova</vt:lpstr>
      <vt:lpstr>Calibri</vt:lpstr>
      <vt:lpstr>Calibri Light</vt:lpstr>
      <vt:lpstr>Times New Roman</vt:lpstr>
      <vt:lpstr>Office Theme</vt:lpstr>
      <vt:lpstr>1_Office Theme</vt:lpstr>
      <vt:lpstr>2_Office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Helena Link</dc:creator>
  <cp:lastModifiedBy>Małgorzata Schmidt</cp:lastModifiedBy>
  <cp:revision>449</cp:revision>
  <dcterms:created xsi:type="dcterms:W3CDTF">2020-12-18T12:35:29Z</dcterms:created>
  <dcterms:modified xsi:type="dcterms:W3CDTF">2021-06-03T09:26:06Z</dcterms:modified>
</cp:coreProperties>
</file>